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2"/>
  </p:notesMasterIdLst>
  <p:sldIdLst>
    <p:sldId id="256" r:id="rId3"/>
    <p:sldId id="272" r:id="rId4"/>
    <p:sldId id="287" r:id="rId5"/>
    <p:sldId id="286" r:id="rId6"/>
    <p:sldId id="299" r:id="rId7"/>
    <p:sldId id="300" r:id="rId8"/>
    <p:sldId id="288" r:id="rId9"/>
    <p:sldId id="289" r:id="rId10"/>
    <p:sldId id="301" r:id="rId11"/>
    <p:sldId id="302" r:id="rId12"/>
    <p:sldId id="290" r:id="rId13"/>
    <p:sldId id="303" r:id="rId14"/>
    <p:sldId id="304" r:id="rId15"/>
    <p:sldId id="292" r:id="rId16"/>
    <p:sldId id="291" r:id="rId17"/>
    <p:sldId id="293" r:id="rId18"/>
    <p:sldId id="294" r:id="rId19"/>
    <p:sldId id="296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37A0-4AA0-47E2-A9EF-3715F2ED8DF4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DA3E3-5117-4529-A036-AAA6D490F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DA3E3-5117-4529-A036-AAA6D490FB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DA3E3-5117-4529-A036-AAA6D490FB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DA3E3-5117-4529-A036-AAA6D490FB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7411-2A81-4274-BF5F-D9EC35E79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52B2A-79D3-4DF7-912D-0408433B3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1410-5C61-40E5-A2EF-028F09A56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B9538-F3EE-4AC6-AC6B-C027BB23C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52E34-2AB8-4305-BB23-DF7ACEA06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AD970-2417-4907-96A7-3AD0160D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51C14-3CDF-493A-8704-E8B0946A3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EDF32-FF04-4EA0-B513-6AC8A3525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92A8B-A12F-4648-AEBD-D38115D4B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EE30C-16DB-49A1-A5A6-27076195F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FC8AD-10F2-46C6-8702-C951179E5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1AE90-BA54-4193-B4E4-EBDC52A33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6241A-A8C1-4CA8-8C4F-52877F14F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B615B-4EE7-4EAD-B44E-AB7427E10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8014F-6D63-4EA6-B251-4D7137D9E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F0028-EC08-43AB-B48F-D4ED06CA2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763DE-A60D-46BE-B2C0-7B41A97A3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C4BC0-1525-4539-99A5-76A5B3878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EBF4B-9069-4645-8FA5-63215BFDA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36F28-9FFA-4FC0-86ED-FE4E7F63C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EA559-B350-45F6-9509-94EBA71BA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D669E-1C55-4021-8180-CFD4367D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3FA68-0FD3-4D38-8318-22F956CD1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AB9A60-FE60-48E2-BCAC-FEC0178A8E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header"/>
          <p:cNvPicPr>
            <a:picLocks noChangeAspect="1" noChangeArrowheads="1"/>
          </p:cNvPicPr>
          <p:nvPr userDrawn="1"/>
        </p:nvPicPr>
        <p:blipFill>
          <a:blip r:embed="rId15"/>
          <a:srcRect r="8397"/>
          <a:stretch>
            <a:fillRect/>
          </a:stretch>
        </p:blipFill>
        <p:spPr bwMode="auto">
          <a:xfrm>
            <a:off x="0" y="0"/>
            <a:ext cx="914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48C5C5-9D9C-4F51-BD7D-9C283BF8472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3" name="Picture 7" descr="foot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6350" y="5843588"/>
            <a:ext cx="91503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sz="3556" dirty="0" err="1" smtClean="0"/>
              <a:t>Broadband’s</a:t>
            </a:r>
            <a:r>
              <a:rPr lang="en-US" sz="3556" dirty="0" smtClean="0"/>
              <a:t> Triple Play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44" i="1" dirty="0" smtClean="0"/>
              <a:t>The National Broadband Plan, the Comcast Decision, and the Google/Verizon Proposal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410200" y="4191000"/>
            <a:ext cx="245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457200" y="2743200"/>
            <a:ext cx="5715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Jim Chen</a:t>
            </a:r>
          </a:p>
          <a:p>
            <a:r>
              <a:rPr lang="en-US" dirty="0">
                <a:solidFill>
                  <a:schemeClr val="bg1"/>
                </a:solidFill>
              </a:rPr>
              <a:t>Dean and Professor of Law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Louisville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 indent="-274320"/>
            <a:r>
              <a:rPr lang="en-US" dirty="0" smtClean="0">
                <a:solidFill>
                  <a:schemeClr val="bg1"/>
                </a:solidFill>
              </a:rPr>
              <a:t>The Seventh Annual Kentucky </a:t>
            </a:r>
            <a:r>
              <a:rPr lang="en-US" dirty="0" smtClean="0">
                <a:solidFill>
                  <a:schemeClr val="bg1"/>
                </a:solidFill>
              </a:rPr>
              <a:t>Cable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indent="-27432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Telecommunications Conference</a:t>
            </a:r>
            <a:endParaRPr lang="en-US" dirty="0" smtClean="0">
              <a:solidFill>
                <a:schemeClr val="bg1"/>
              </a:solidFill>
            </a:endParaRPr>
          </a:p>
          <a:p>
            <a:pPr indent="-274320"/>
            <a:r>
              <a:rPr lang="en-US" dirty="0" smtClean="0">
                <a:solidFill>
                  <a:schemeClr val="bg1"/>
                </a:solidFill>
              </a:rPr>
              <a:t>Lexington, August 31, </a:t>
            </a:r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34175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CADC’s </a:t>
            </a:r>
            <a:r>
              <a:rPr lang="en-US" i="1" dirty="0" smtClean="0"/>
              <a:t>Comcast</a:t>
            </a:r>
            <a:r>
              <a:rPr lang="en-US" dirty="0" smtClean="0"/>
              <a:t>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Ancillary jurisdiction. § 4(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  <a:r>
              <a:rPr lang="en-US" i="1" dirty="0" smtClean="0"/>
              <a:t>Am. Library</a:t>
            </a:r>
            <a:endParaRPr lang="en-US" dirty="0" smtClean="0"/>
          </a:p>
          <a:p>
            <a:pPr lvl="1"/>
            <a:r>
              <a:rPr lang="en-US" dirty="0" smtClean="0"/>
              <a:t>FCC’s jurisdictional grant covers the subject</a:t>
            </a:r>
          </a:p>
          <a:p>
            <a:pPr lvl="1"/>
            <a:r>
              <a:rPr lang="en-US" dirty="0" smtClean="0"/>
              <a:t>Reasonably ancillary to effective performance of statutory duties. </a:t>
            </a:r>
            <a:r>
              <a:rPr lang="en-US" i="1" dirty="0" smtClean="0"/>
              <a:t>SW Cable; MW Video I &amp; II</a:t>
            </a:r>
            <a:endParaRPr lang="en-US" dirty="0" smtClean="0"/>
          </a:p>
          <a:p>
            <a:r>
              <a:rPr lang="en-US" dirty="0" smtClean="0"/>
              <a:t>The role of</a:t>
            </a:r>
            <a:r>
              <a:rPr lang="en-US" i="1" dirty="0" smtClean="0"/>
              <a:t> NCTA v. Brand X</a:t>
            </a:r>
            <a:r>
              <a:rPr lang="en-US" dirty="0" smtClean="0"/>
              <a:t> (U.S. 2005)</a:t>
            </a:r>
          </a:p>
          <a:p>
            <a:pPr lvl="1"/>
            <a:r>
              <a:rPr lang="en-US" i="1" dirty="0" smtClean="0"/>
              <a:t>Brand X</a:t>
            </a:r>
            <a:r>
              <a:rPr lang="en-US" dirty="0" smtClean="0"/>
              <a:t> </a:t>
            </a:r>
            <a:r>
              <a:rPr lang="en-US" dirty="0" smtClean="0"/>
              <a:t>upheld the FCC’s definition of cable Internet as a Title I “information service”</a:t>
            </a:r>
          </a:p>
          <a:p>
            <a:pPr lvl="1"/>
            <a:r>
              <a:rPr lang="en-US" dirty="0" smtClean="0"/>
              <a:t>Mandatory interconnection ≠ </a:t>
            </a:r>
            <a:r>
              <a:rPr lang="en-US" dirty="0" smtClean="0"/>
              <a:t>net neutrality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 neutrality needs a statutory hook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Mere policy statements are not enough</a:t>
            </a:r>
            <a:endParaRPr lang="en-US" dirty="0" smtClean="0"/>
          </a:p>
          <a:p>
            <a:pPr lvl="1"/>
            <a:r>
              <a:rPr lang="en-US" dirty="0" smtClean="0"/>
              <a:t>§ 230(b): private blocking and screening of offensive material (“maximiz</a:t>
            </a:r>
            <a:r>
              <a:rPr lang="en-US" dirty="0" smtClean="0"/>
              <a:t>e user control”)</a:t>
            </a:r>
            <a:endParaRPr lang="en-US" dirty="0" smtClean="0"/>
          </a:p>
          <a:p>
            <a:pPr lvl="1"/>
            <a:r>
              <a:rPr lang="en-US" dirty="0" smtClean="0"/>
              <a:t>§ 1: “rapid, efficient” “communications service”</a:t>
            </a:r>
            <a:endParaRPr lang="en-US" dirty="0" smtClean="0"/>
          </a:p>
          <a:p>
            <a:r>
              <a:rPr lang="en-US" dirty="0" smtClean="0"/>
              <a:t>Potential hooks, not invoked by the FCC</a:t>
            </a:r>
          </a:p>
          <a:p>
            <a:pPr lvl="1"/>
            <a:r>
              <a:rPr lang="en-US" dirty="0" smtClean="0"/>
              <a:t>§ 706: “price cap[s]” and “forbearance” to “remove barriers to infrastructure investment”</a:t>
            </a:r>
          </a:p>
          <a:p>
            <a:pPr lvl="2"/>
            <a:r>
              <a:rPr lang="en-US" dirty="0" smtClean="0"/>
              <a:t>FCC: § 706 grants no independent authority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statutory hooks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§ 256: “coordinated network planning” for “effective and efficient interconnection”</a:t>
            </a:r>
          </a:p>
          <a:p>
            <a:pPr lvl="1"/>
            <a:r>
              <a:rPr lang="en-US" dirty="0" smtClean="0"/>
              <a:t>Does not expand the FCC’s authority</a:t>
            </a:r>
          </a:p>
          <a:p>
            <a:r>
              <a:rPr lang="en-US" dirty="0" smtClean="0"/>
              <a:t>§ 257: entry barriers to small businesses</a:t>
            </a:r>
          </a:p>
          <a:p>
            <a:pPr lvl="1"/>
            <a:r>
              <a:rPr lang="en-US" dirty="0" smtClean="0"/>
              <a:t>Nothing beyond a triennial reporting obligation</a:t>
            </a:r>
          </a:p>
          <a:p>
            <a:r>
              <a:rPr lang="en-US" dirty="0" smtClean="0"/>
              <a:t>§ 623: authority over cable rates</a:t>
            </a:r>
          </a:p>
          <a:p>
            <a:pPr lvl="1"/>
            <a:r>
              <a:rPr lang="en-US" dirty="0" smtClean="0"/>
              <a:t>No inference from the FCC’s mention of VOD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statutory authority? § 201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§ </a:t>
            </a:r>
            <a:r>
              <a:rPr lang="en-US" dirty="0" smtClean="0"/>
              <a:t>201(b): “all </a:t>
            </a:r>
            <a:r>
              <a:rPr lang="en-US" dirty="0" smtClean="0"/>
              <a:t>charges, practices … shall be just and reasonable”</a:t>
            </a:r>
          </a:p>
          <a:p>
            <a:pPr lvl="1"/>
            <a:r>
              <a:rPr lang="en-US" dirty="0" smtClean="0"/>
              <a:t>Potentially powerful. </a:t>
            </a:r>
            <a:r>
              <a:rPr lang="en-US" i="1" dirty="0" smtClean="0"/>
              <a:t>Cf.</a:t>
            </a:r>
            <a:r>
              <a:rPr lang="en-US" dirty="0" smtClean="0"/>
              <a:t> </a:t>
            </a:r>
            <a:r>
              <a:rPr lang="en-US" i="1" dirty="0" smtClean="0"/>
              <a:t>Iowa Util. Bd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But the FCC waived this hook in </a:t>
            </a:r>
            <a:r>
              <a:rPr lang="en-US" i="1" dirty="0" smtClean="0"/>
              <a:t>Comcast</a:t>
            </a:r>
            <a:endParaRPr lang="en-US" dirty="0" smtClean="0"/>
          </a:p>
          <a:p>
            <a:r>
              <a:rPr lang="en-US" dirty="0" smtClean="0"/>
              <a:t>The FCC’s pending NPRM on network management does invoke § 201(b)</a:t>
            </a:r>
          </a:p>
          <a:p>
            <a:pPr lvl="1"/>
            <a:r>
              <a:rPr lang="en-US" dirty="0" smtClean="0"/>
              <a:t>But § 201(b) may not push the FCC over the barrier that blocked § 4(</a:t>
            </a:r>
            <a:r>
              <a:rPr lang="en-US" dirty="0" err="1" smtClean="0"/>
              <a:t>i</a:t>
            </a:r>
            <a:r>
              <a:rPr lang="en-US" dirty="0" smtClean="0"/>
              <a:t>) ancillary jurisdiction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Google/Verizon proposal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9491" y="2057400"/>
            <a:ext cx="5425017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Google/Verizon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Endorses certain aspects of net neutrality</a:t>
            </a:r>
          </a:p>
          <a:p>
            <a:pPr lvl="1"/>
            <a:r>
              <a:rPr lang="en-US" dirty="0" smtClean="0"/>
              <a:t>Consumer choice over content, applications, services, and </a:t>
            </a:r>
            <a:r>
              <a:rPr lang="en-US" dirty="0" err="1" smtClean="0"/>
              <a:t>nonharmful</a:t>
            </a:r>
            <a:r>
              <a:rPr lang="en-US" dirty="0" smtClean="0"/>
              <a:t>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Nondiscrimination and transparency</a:t>
            </a:r>
          </a:p>
          <a:p>
            <a:r>
              <a:rPr lang="en-US" dirty="0" smtClean="0"/>
              <a:t>Network management principles include the power to give priority to “general classes or types” of Internet traffic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departures from net neutrality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“Additional or differentiated services”</a:t>
            </a:r>
          </a:p>
          <a:p>
            <a:pPr lvl="1"/>
            <a:r>
              <a:rPr lang="en-US" dirty="0" smtClean="0"/>
              <a:t>Services “distinguishable in scope and purpose” from broadband access</a:t>
            </a:r>
          </a:p>
          <a:p>
            <a:pPr lvl="1"/>
            <a:r>
              <a:rPr lang="en-US" dirty="0" smtClean="0"/>
              <a:t>“Could include traffic prioritization”</a:t>
            </a:r>
            <a:endParaRPr lang="en-US" dirty="0" smtClean="0"/>
          </a:p>
          <a:p>
            <a:r>
              <a:rPr lang="en-US" dirty="0" smtClean="0"/>
              <a:t>An exception for wireless broadband</a:t>
            </a:r>
            <a:endParaRPr lang="en-US" dirty="0" smtClean="0"/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nique technical, operational characteristics</a:t>
            </a:r>
            <a:endParaRPr lang="en-US" dirty="0" smtClean="0"/>
          </a:p>
          <a:p>
            <a:pPr lvl="1"/>
            <a:r>
              <a:rPr lang="en-US" dirty="0" smtClean="0"/>
              <a:t>Transparency only: wireless broadband need not adhere to the nondiscrimination principle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preemptive shot against the 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FCC would have no rulemaking power</a:t>
            </a:r>
            <a:endParaRPr lang="en-US" dirty="0" smtClean="0"/>
          </a:p>
          <a:p>
            <a:pPr lvl="1"/>
            <a:r>
              <a:rPr lang="en-US" dirty="0" smtClean="0"/>
              <a:t>Case by case enforcement of consumer protection and nondiscrimination principles</a:t>
            </a:r>
            <a:endParaRPr lang="en-US" dirty="0" smtClean="0"/>
          </a:p>
          <a:p>
            <a:pPr lvl="1"/>
            <a:r>
              <a:rPr lang="en-US" dirty="0" smtClean="0"/>
              <a:t>No FCC authority over content, application, devices, or services beyond Internet access</a:t>
            </a:r>
            <a:endParaRPr lang="en-US" dirty="0" smtClean="0"/>
          </a:p>
          <a:p>
            <a:r>
              <a:rPr lang="en-US" dirty="0" smtClean="0"/>
              <a:t>Universal service reform</a:t>
            </a:r>
          </a:p>
          <a:p>
            <a:pPr lvl="1"/>
            <a:r>
              <a:rPr lang="en-US" dirty="0" smtClean="0"/>
              <a:t>USF/CAF eligibility for broadband access</a:t>
            </a:r>
          </a:p>
          <a:p>
            <a:pPr lvl="1"/>
            <a:r>
              <a:rPr lang="en-US" dirty="0" err="1" smtClean="0"/>
              <a:t>Intercarrier</a:t>
            </a:r>
            <a:r>
              <a:rPr lang="en-US" dirty="0" smtClean="0"/>
              <a:t> compensation reform within 1 year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quick look at net neutrality’s bottom 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crux of the dispute: premium content</a:t>
            </a:r>
            <a:endParaRPr lang="en-US" dirty="0" smtClean="0"/>
          </a:p>
          <a:p>
            <a:pPr lvl="1"/>
            <a:r>
              <a:rPr lang="en-US" dirty="0" smtClean="0"/>
              <a:t>A pure “end-to-end” Internet confines network operators to selling mere access at a flat fee</a:t>
            </a:r>
            <a:endParaRPr lang="en-US" dirty="0" smtClean="0"/>
          </a:p>
          <a:p>
            <a:pPr lvl="1"/>
            <a:r>
              <a:rPr lang="en-US" dirty="0" smtClean="0"/>
              <a:t>Premium Internet channels on the HBO model</a:t>
            </a:r>
            <a:endParaRPr lang="en-US" dirty="0" smtClean="0"/>
          </a:p>
          <a:p>
            <a:r>
              <a:rPr lang="en-US" dirty="0" smtClean="0"/>
              <a:t>Conflicting views of innovation policy</a:t>
            </a:r>
            <a:endParaRPr lang="en-US" dirty="0" smtClean="0"/>
          </a:p>
          <a:p>
            <a:pPr lvl="1"/>
            <a:r>
              <a:rPr lang="en-US" dirty="0" smtClean="0"/>
              <a:t>Upstart content, applications, devices. Arrow</a:t>
            </a:r>
          </a:p>
          <a:p>
            <a:pPr lvl="1"/>
            <a:r>
              <a:rPr lang="en-US" dirty="0" smtClean="0"/>
              <a:t>Network operators as co-investors in online innovation. Schumpeter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pic>
        <p:nvPicPr>
          <p:cNvPr id="39939" name="Content Placeholder 3" descr="BigCardinal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133600"/>
            <a:ext cx="6781800" cy="3673475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5334000" y="4724400"/>
            <a:ext cx="2613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66"/>
                </a:solidFill>
              </a:rPr>
              <a:t>Jim Chen</a:t>
            </a:r>
          </a:p>
          <a:p>
            <a:r>
              <a:rPr lang="en-US" dirty="0">
                <a:solidFill>
                  <a:srgbClr val="FFCC66"/>
                </a:solidFill>
              </a:rPr>
              <a:t>jim.chen@louisville.edu</a:t>
            </a:r>
          </a:p>
          <a:p>
            <a:r>
              <a:rPr lang="en-US" dirty="0">
                <a:solidFill>
                  <a:srgbClr val="FFCC66"/>
                </a:solidFill>
              </a:rPr>
              <a:t>502-852-6879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Triple play: 2010 in broadband policy</a:t>
            </a:r>
            <a:endParaRPr lang="en-US" sz="28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The National Broadband Plan</a:t>
            </a:r>
            <a:endParaRPr lang="en-US" sz="2800" dirty="0" smtClean="0"/>
          </a:p>
          <a:p>
            <a:pPr eaLnBrk="1" hangingPunct="1"/>
            <a:r>
              <a:rPr lang="en-US" sz="2839" i="1" dirty="0" smtClean="0"/>
              <a:t>Comcast v. FCC</a:t>
            </a:r>
            <a:endParaRPr lang="en-US" sz="2839" i="1" dirty="0" smtClean="0"/>
          </a:p>
          <a:p>
            <a:pPr eaLnBrk="1" hangingPunct="1"/>
            <a:r>
              <a:rPr lang="en-US" sz="2800" dirty="0" smtClean="0"/>
              <a:t>The Google/Verizon proposal</a:t>
            </a:r>
          </a:p>
          <a:p>
            <a:pPr eaLnBrk="1" hangingPunct="1"/>
            <a:r>
              <a:rPr lang="en-US" sz="2800" dirty="0" smtClean="0"/>
              <a:t>Discussion on future developments</a:t>
            </a:r>
          </a:p>
          <a:p>
            <a:pPr lvl="1" eaLnBrk="1" hangingPunct="1"/>
            <a:r>
              <a:rPr lang="en-US" sz="2400" dirty="0" smtClean="0"/>
              <a:t>Broadband deployment </a:t>
            </a:r>
          </a:p>
          <a:p>
            <a:pPr lvl="1" eaLnBrk="1" hangingPunct="1"/>
            <a:r>
              <a:rPr lang="en-US" sz="2400" dirty="0" smtClean="0"/>
              <a:t>Network neutrality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57400"/>
            <a:ext cx="218042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57400"/>
            <a:ext cx="192884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057400"/>
            <a:ext cx="25699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Broadband Plan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1244"/>
          <a:stretch>
            <a:fillRect/>
          </a:stretch>
        </p:blipFill>
        <p:spPr bwMode="auto">
          <a:xfrm>
            <a:off x="1371600" y="2209800"/>
            <a:ext cx="2933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91000"/>
            <a:ext cx="2933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r="1336" b="3704"/>
          <a:stretch>
            <a:fillRect/>
          </a:stretch>
        </p:blipFill>
        <p:spPr bwMode="auto">
          <a:xfrm>
            <a:off x="4343400" y="22098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91000"/>
            <a:ext cx="34449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Broadband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100/100/10 </a:t>
            </a:r>
            <a:r>
              <a:rPr lang="en-US" dirty="0" smtClean="0"/>
              <a:t>answer to 2009’s stimulus bill</a:t>
            </a:r>
            <a:endParaRPr lang="en-US" dirty="0" smtClean="0"/>
          </a:p>
          <a:p>
            <a:pPr lvl="1"/>
            <a:r>
              <a:rPr lang="en-US" dirty="0" smtClean="0"/>
              <a:t>Extend broadband to 100 million Americans</a:t>
            </a:r>
          </a:p>
          <a:p>
            <a:pPr lvl="1"/>
            <a:r>
              <a:rPr lang="en-US" dirty="0" smtClean="0"/>
              <a:t>Reach a default download speed of 100 Mbps</a:t>
            </a:r>
          </a:p>
          <a:p>
            <a:pPr lvl="1"/>
            <a:r>
              <a:rPr lang="en-US" dirty="0" smtClean="0"/>
              <a:t>Accomplish these goals in 10 years (by 2020)</a:t>
            </a:r>
          </a:p>
          <a:p>
            <a:r>
              <a:rPr lang="en-US" dirty="0" smtClean="0"/>
              <a:t>The U.S. already trails other countries</a:t>
            </a:r>
            <a:endParaRPr lang="en-US" dirty="0" smtClean="0"/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100 Mbps is already standard in Korea</a:t>
            </a:r>
          </a:p>
          <a:p>
            <a:pPr lvl="1"/>
            <a:r>
              <a:rPr lang="en-US" dirty="0" smtClean="0"/>
              <a:t>Finland’s broadband plan contemplates 100 Mbps by 2015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NBP’s key policy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market in video set-top boxes</a:t>
            </a:r>
          </a:p>
          <a:p>
            <a:pPr lvl="1"/>
            <a:r>
              <a:rPr lang="en-US" dirty="0" smtClean="0"/>
              <a:t>Prescribed by Telecommunications Act § 629</a:t>
            </a:r>
          </a:p>
          <a:p>
            <a:r>
              <a:rPr lang="en-US" dirty="0" smtClean="0"/>
              <a:t>Spectrum allocation: a very hot potato</a:t>
            </a:r>
          </a:p>
          <a:p>
            <a:pPr lvl="1"/>
            <a:r>
              <a:rPr lang="en-US" dirty="0" smtClean="0"/>
              <a:t>500 MHz for broadband within five years</a:t>
            </a:r>
          </a:p>
          <a:p>
            <a:pPr lvl="2"/>
            <a:r>
              <a:rPr lang="en-US" dirty="0" smtClean="0"/>
              <a:t>Including 300 MHz for mobile use within five years</a:t>
            </a:r>
          </a:p>
          <a:p>
            <a:pPr lvl="1"/>
            <a:r>
              <a:rPr lang="en-US" dirty="0" smtClean="0"/>
              <a:t>HDTV spectrum is at best half used</a:t>
            </a:r>
          </a:p>
          <a:p>
            <a:pPr lvl="1"/>
            <a:r>
              <a:rPr lang="en-US" dirty="0" smtClean="0"/>
              <a:t>But HDTV licensees own that spectrum, and auction proceeds would not appease them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Connect America Fund (CAF)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14 to 24 million people at 4 Mbps</a:t>
            </a:r>
          </a:p>
          <a:p>
            <a:r>
              <a:rPr lang="en-US" dirty="0" smtClean="0"/>
              <a:t>Shift $15.5+ billion from the current USF</a:t>
            </a:r>
          </a:p>
          <a:p>
            <a:pPr lvl="1"/>
            <a:r>
              <a:rPr lang="en-US" dirty="0" smtClean="0"/>
              <a:t>Top target: $4.6 billion in USF high-cost funds</a:t>
            </a:r>
          </a:p>
          <a:p>
            <a:r>
              <a:rPr lang="en-US" dirty="0" err="1" smtClean="0"/>
              <a:t>Intercarrier</a:t>
            </a:r>
            <a:r>
              <a:rPr lang="en-US" dirty="0" smtClean="0"/>
              <a:t> compensation: replace per-minute charges with CAF recovery</a:t>
            </a:r>
          </a:p>
          <a:p>
            <a:r>
              <a:rPr lang="en-US" dirty="0" smtClean="0"/>
              <a:t>Broaden the USF/CAF contribution base</a:t>
            </a:r>
          </a:p>
          <a:p>
            <a:r>
              <a:rPr lang="en-US" dirty="0" smtClean="0"/>
              <a:t>Lifeline, Link-Up benefits for broadband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Comcast v. FCC</a:t>
            </a:r>
            <a:r>
              <a:rPr lang="en-US" dirty="0" smtClean="0"/>
              <a:t> (CADC 08-1291)</a:t>
            </a:r>
            <a:endParaRPr lang="en-US" i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186781"/>
            <a:ext cx="590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Comcast-</a:t>
            </a:r>
            <a:r>
              <a:rPr lang="en-US" dirty="0" err="1" smtClean="0"/>
              <a:t>BitTorrent</a:t>
            </a:r>
            <a:r>
              <a:rPr lang="en-US" dirty="0" smtClean="0"/>
              <a:t>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traffic management as a paradox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priority for voice over data enables VoIP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etwork management enables operators to disfavor rivals: VoIP, video on demand, etc.</a:t>
            </a:r>
          </a:p>
          <a:p>
            <a:r>
              <a:rPr lang="en-US" dirty="0" smtClean="0"/>
              <a:t>Comcast versus </a:t>
            </a:r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r>
              <a:rPr lang="en-US" dirty="0" err="1" smtClean="0"/>
              <a:t>BitTorrent</a:t>
            </a:r>
            <a:r>
              <a:rPr lang="en-US" dirty="0" smtClean="0"/>
              <a:t> is a protocol for P2P file-sharing</a:t>
            </a:r>
            <a:endParaRPr lang="en-US" dirty="0" smtClean="0"/>
          </a:p>
          <a:p>
            <a:pPr lvl="1"/>
            <a:r>
              <a:rPr lang="en-US" dirty="0" smtClean="0"/>
              <a:t>Comcast defended its blocking of P2P apps as reasonable network management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FCC’s network neutrality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Network Management Principles </a:t>
            </a:r>
            <a:r>
              <a:rPr lang="en-US" dirty="0" smtClean="0"/>
              <a:t>(2005)</a:t>
            </a:r>
          </a:p>
          <a:p>
            <a:pPr lvl="1"/>
            <a:r>
              <a:rPr lang="en-US" dirty="0" smtClean="0"/>
              <a:t>Consumers enjoy access to lawful content, applications, services, and devices of choice</a:t>
            </a:r>
          </a:p>
          <a:p>
            <a:pPr lvl="1"/>
            <a:r>
              <a:rPr lang="en-US" dirty="0" smtClean="0"/>
              <a:t>Competition among providers in all layers</a:t>
            </a:r>
          </a:p>
          <a:p>
            <a:pPr lvl="1"/>
            <a:r>
              <a:rPr lang="en-US" dirty="0" smtClean="0"/>
              <a:t>New in 2009: transparency, nondiscrimination</a:t>
            </a:r>
          </a:p>
          <a:p>
            <a:r>
              <a:rPr lang="en-US" dirty="0" smtClean="0"/>
              <a:t>Mere “guidance”; never published in CFR</a:t>
            </a:r>
          </a:p>
          <a:p>
            <a:pPr lvl="1"/>
            <a:r>
              <a:rPr lang="en-US" dirty="0" smtClean="0"/>
              <a:t>§ 240(b): “vibrant,” “competitive free market”</a:t>
            </a:r>
          </a:p>
          <a:p>
            <a:pPr lvl="1"/>
            <a:r>
              <a:rPr lang="en-US" dirty="0" smtClean="0"/>
              <a:t>§ 706: “deployment” of advanced capability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7622</TotalTime>
  <Words>853</Words>
  <Application>Microsoft Office PowerPoint</Application>
  <PresentationFormat>On-screen Show (4:3)</PresentationFormat>
  <Paragraphs>116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Custom Design</vt:lpstr>
      <vt:lpstr>1_Custom Design</vt:lpstr>
      <vt:lpstr> Broadband’s Triple Play The National Broadband Plan, the Comcast Decision, and the Google/Verizon Proposal </vt:lpstr>
      <vt:lpstr>Triple play: 2010 in broadband policy</vt:lpstr>
      <vt:lpstr>The National Broadband Plan</vt:lpstr>
      <vt:lpstr>The National Broadband Plan</vt:lpstr>
      <vt:lpstr>The NBP’s key policy proposals</vt:lpstr>
      <vt:lpstr>The Connect America Fund (CAF)</vt:lpstr>
      <vt:lpstr>Comcast v. FCC (CADC 08-1291)</vt:lpstr>
      <vt:lpstr>The Comcast-BitTorrent dispute</vt:lpstr>
      <vt:lpstr>The FCC’s network neutrality policy</vt:lpstr>
      <vt:lpstr>The CADC’s Comcast decision</vt:lpstr>
      <vt:lpstr>Net neutrality needs a statutory hook</vt:lpstr>
      <vt:lpstr>Potential statutory hooks (cont’d)</vt:lpstr>
      <vt:lpstr>Explicit statutory authority? § 201</vt:lpstr>
      <vt:lpstr>The Google/Verizon proposal</vt:lpstr>
      <vt:lpstr>The Google/Verizon proposal</vt:lpstr>
      <vt:lpstr>Key departures from net neutrality</vt:lpstr>
      <vt:lpstr>A preemptive shot against the FCC</vt:lpstr>
      <vt:lpstr>A quick look at net neutrality’s bottom line</vt:lpstr>
      <vt:lpstr>Thank you</vt:lpstr>
    </vt:vector>
  </TitlesOfParts>
  <Company>Louis D. Brandeis School of Law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M. Haendiges</dc:creator>
  <cp:lastModifiedBy>temp</cp:lastModifiedBy>
  <cp:revision>146</cp:revision>
  <dcterms:created xsi:type="dcterms:W3CDTF">2010-08-17T04:26:30Z</dcterms:created>
  <dcterms:modified xsi:type="dcterms:W3CDTF">2010-08-30T22:56:28Z</dcterms:modified>
</cp:coreProperties>
</file>