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0" r:id="rId1"/>
  </p:sldMasterIdLst>
  <p:notesMasterIdLst>
    <p:notesMasterId r:id="rId43"/>
  </p:notesMasterIdLst>
  <p:sldIdLst>
    <p:sldId id="256" r:id="rId2"/>
    <p:sldId id="323" r:id="rId3"/>
    <p:sldId id="258" r:id="rId4"/>
    <p:sldId id="267" r:id="rId5"/>
    <p:sldId id="294" r:id="rId6"/>
    <p:sldId id="308" r:id="rId7"/>
    <p:sldId id="324" r:id="rId8"/>
    <p:sldId id="309" r:id="rId9"/>
    <p:sldId id="296" r:id="rId10"/>
    <p:sldId id="295" r:id="rId11"/>
    <p:sldId id="269" r:id="rId12"/>
    <p:sldId id="302" r:id="rId13"/>
    <p:sldId id="310" r:id="rId14"/>
    <p:sldId id="311" r:id="rId15"/>
    <p:sldId id="327" r:id="rId16"/>
    <p:sldId id="299" r:id="rId17"/>
    <p:sldId id="325" r:id="rId18"/>
    <p:sldId id="307" r:id="rId19"/>
    <p:sldId id="312" r:id="rId20"/>
    <p:sldId id="313" r:id="rId21"/>
    <p:sldId id="314" r:id="rId22"/>
    <p:sldId id="300" r:id="rId23"/>
    <p:sldId id="315" r:id="rId24"/>
    <p:sldId id="316" r:id="rId25"/>
    <p:sldId id="303" r:id="rId26"/>
    <p:sldId id="306" r:id="rId27"/>
    <p:sldId id="304" r:id="rId28"/>
    <p:sldId id="305" r:id="rId29"/>
    <p:sldId id="317" r:id="rId30"/>
    <p:sldId id="328" r:id="rId31"/>
    <p:sldId id="318" r:id="rId32"/>
    <p:sldId id="326" r:id="rId33"/>
    <p:sldId id="319" r:id="rId34"/>
    <p:sldId id="301" r:id="rId35"/>
    <p:sldId id="260" r:id="rId36"/>
    <p:sldId id="320" r:id="rId37"/>
    <p:sldId id="271" r:id="rId38"/>
    <p:sldId id="272" r:id="rId39"/>
    <p:sldId id="263" r:id="rId40"/>
    <p:sldId id="292" r:id="rId41"/>
    <p:sldId id="293"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2" d="100"/>
          <a:sy n="32" d="100"/>
        </p:scale>
        <p:origin x="-19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336"/>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79C9C2-E26A-0147-85B7-1217B6B9510D}" type="datetimeFigureOut">
              <a:rPr lang="en-US" smtClean="0"/>
              <a:t>1/9/12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7E66B-F904-F34E-A0EC-51E46D0C1B6C}" type="slidenum">
              <a:rPr lang="en-US" smtClean="0"/>
              <a:t>‹#›</a:t>
            </a:fld>
            <a:endParaRPr lang="en-US"/>
          </a:p>
        </p:txBody>
      </p:sp>
    </p:spTree>
    <p:extLst>
      <p:ext uri="{BB962C8B-B14F-4D97-AF65-F5344CB8AC3E}">
        <p14:creationId xmlns:p14="http://schemas.microsoft.com/office/powerpoint/2010/main" val="16702898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7E66B-F904-F34E-A0EC-51E46D0C1B6C}" type="slidenum">
              <a:rPr lang="en-US" smtClean="0"/>
              <a:t>16</a:t>
            </a:fld>
            <a:endParaRPr lang="en-US"/>
          </a:p>
        </p:txBody>
      </p:sp>
    </p:spTree>
    <p:extLst>
      <p:ext uri="{BB962C8B-B14F-4D97-AF65-F5344CB8AC3E}">
        <p14:creationId xmlns:p14="http://schemas.microsoft.com/office/powerpoint/2010/main" val="1730618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03C0C56D-D186-E84F-84DF-298E04511364}" type="datetimeFigureOut">
              <a:rPr lang="en-US" smtClean="0"/>
              <a:t>1/9/12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03C0C56D-D186-E84F-84DF-298E04511364}" type="datetimeFigureOut">
              <a:rPr lang="en-US" smtClean="0"/>
              <a:t>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7D629-FE75-FC40-B4B5-47D0C8BBAA93}"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0C56D-D186-E84F-84DF-298E04511364}" type="datetimeFigureOut">
              <a:rPr lang="en-US" smtClean="0"/>
              <a:t>1/9/12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A7D629-FE75-FC40-B4B5-47D0C8BBAA9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03C0C56D-D186-E84F-84DF-298E04511364}" type="datetimeFigureOut">
              <a:rPr lang="en-US" smtClean="0"/>
              <a:t>1/9/12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A7D629-FE75-FC40-B4B5-47D0C8BBAA9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03C0C56D-D186-E84F-84DF-298E04511364}" type="datetimeFigureOut">
              <a:rPr lang="en-US" smtClean="0"/>
              <a:t>1/9/12</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03C0C56D-D186-E84F-84DF-298E04511364}" type="datetimeFigureOut">
              <a:rPr lang="en-US" smtClean="0"/>
              <a:t>1/9/12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9A7D629-FE75-FC40-B4B5-47D0C8BBAA93}"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0C56D-D186-E84F-84DF-298E04511364}" type="datetimeFigureOut">
              <a:rPr lang="en-US" smtClean="0"/>
              <a:t>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7D629-FE75-FC40-B4B5-47D0C8BBAA93}"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03C0C56D-D186-E84F-84DF-298E04511364}" type="datetimeFigureOut">
              <a:rPr lang="en-US" smtClean="0"/>
              <a:t>1/9/12</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9A7D629-FE75-FC40-B4B5-47D0C8BBAA93}"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03C0C56D-D186-E84F-84DF-298E04511364}" type="datetimeFigureOut">
              <a:rPr lang="en-US" smtClean="0"/>
              <a:t>1/9/12</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9A7D629-FE75-FC40-B4B5-47D0C8BBAA93}"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03C0C56D-D186-E84F-84DF-298E04511364}" type="datetimeFigureOut">
              <a:rPr lang="en-US" smtClean="0"/>
              <a:t>1/9/12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9A7D629-FE75-FC40-B4B5-47D0C8BBAA93}" type="slidenum">
              <a:rPr lang="en-US" smtClean="0"/>
              <a:t>‹#›</a:t>
            </a:fld>
            <a:endParaRPr lang="en-US"/>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0C56D-D186-E84F-84DF-298E04511364}" type="datetimeFigureOut">
              <a:rPr lang="en-US" smtClean="0"/>
              <a:t>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7D629-FE75-FC40-B4B5-47D0C8BBAA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0C56D-D186-E84F-84DF-298E04511364}" type="datetimeFigureOut">
              <a:rPr lang="en-US" smtClean="0"/>
              <a:t>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7D629-FE75-FC40-B4B5-47D0C8BBAA93}"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0C56D-D186-E84F-84DF-298E04511364}" type="datetimeFigureOut">
              <a:rPr lang="en-US" smtClean="0"/>
              <a:t>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7D629-FE75-FC40-B4B5-47D0C8BBAA93}"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0C56D-D186-E84F-84DF-298E04511364}" type="datetimeFigureOut">
              <a:rPr lang="en-US" smtClean="0"/>
              <a:t>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7D629-FE75-FC40-B4B5-47D0C8BBAA93}"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03C0C56D-D186-E84F-84DF-298E04511364}" type="datetimeFigureOut">
              <a:rPr lang="en-US" smtClean="0"/>
              <a:t>1/9/12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000">
                <a:solidFill>
                  <a:schemeClr val="bg1"/>
                </a:solidFill>
              </a:defRPr>
            </a:lvl1pPr>
            <a:lvl2pPr>
              <a:defRPr sz="1200"/>
            </a:lvl2pPr>
            <a:lvl3pPr>
              <a:defRPr sz="1000"/>
            </a:lvl3pPr>
            <a:lvl4pPr>
              <a:defRPr sz="900"/>
            </a:lvl4pPr>
            <a:lvl5pPr>
              <a:defRPr sz="900"/>
            </a:lvl5pPr>
          </a:lstStyle>
          <a:p>
            <a:pPr lvl="0" eaLnBrk="1" latinLnBrk="0" hangingPunct="1"/>
            <a:r>
              <a:rPr kumimoji="0" lang="en-US" dirty="0"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03C0C56D-D186-E84F-84DF-298E04511364}" type="datetimeFigureOut">
              <a:rPr lang="en-US" smtClean="0"/>
              <a:t>1/9/12</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9A7D629-FE75-FC40-B4B5-47D0C8BBAA93}"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0C56D-D186-E84F-84DF-298E04511364}" type="datetimeFigureOut">
              <a:rPr lang="en-US" smtClean="0"/>
              <a:t>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7D629-FE75-FC40-B4B5-47D0C8BBAA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0C56D-D186-E84F-84DF-298E04511364}" type="datetimeFigureOut">
              <a:rPr lang="en-US" smtClean="0"/>
              <a:t>1/9/12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A7D629-FE75-FC40-B4B5-47D0C8BBAA93}"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0C56D-D186-E84F-84DF-298E04511364}" type="datetimeFigureOut">
              <a:rPr lang="en-US" smtClean="0"/>
              <a:t>1/9/12</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9A7D629-FE75-FC40-B4B5-47D0C8BBAA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0C56D-D186-E84F-84DF-298E04511364}" type="datetimeFigureOut">
              <a:rPr lang="en-US" smtClean="0"/>
              <a:t>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7D629-FE75-FC40-B4B5-47D0C8BBAA93}"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03C0C56D-D186-E84F-84DF-298E04511364}" type="datetimeFigureOut">
              <a:rPr lang="en-US" smtClean="0"/>
              <a:t>1/9/12</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9A7D629-FE75-FC40-B4B5-47D0C8BBAA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Lst>
  <p:txStyles>
    <p:titleStyle>
      <a:lvl1pPr algn="l" defTabSz="914400" rtl="0" eaLnBrk="1" latinLnBrk="0" hangingPunct="1">
        <a:spcBef>
          <a:spcPct val="0"/>
        </a:spcBef>
        <a:buNone/>
        <a:defRPr sz="40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24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17.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17.xml"/><Relationship Id="rId2"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 Id="rId3"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3.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gif"/><Relationship Id="rId3"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 Id="rId3"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eg"/><Relationship Id="rId3"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7.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1.jpeg"/><Relationship Id="rId3" Type="http://schemas.openxmlformats.org/officeDocument/2006/relationships/image" Target="../media/image42.jpg"/></Relationships>
</file>

<file path=ppt/slides/_rels/slide36.xml.rels><?xml version="1.0" encoding="UTF-8" standalone="yes"?>
<Relationships xmlns="http://schemas.openxmlformats.org/package/2006/relationships"><Relationship Id="rId3" Type="http://schemas.openxmlformats.org/officeDocument/2006/relationships/image" Target="../media/image44.jpg"/><Relationship Id="rId4" Type="http://schemas.openxmlformats.org/officeDocument/2006/relationships/image" Target="../media/image45.jpg"/><Relationship Id="rId1" Type="http://schemas.openxmlformats.org/officeDocument/2006/relationships/slideLayout" Target="../slideLayouts/slideLayout17.xml"/><Relationship Id="rId2" Type="http://schemas.openxmlformats.org/officeDocument/2006/relationships/image" Target="../media/image4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18.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jpeg"/><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2857" y="4624668"/>
            <a:ext cx="7206343" cy="933450"/>
          </a:xfrm>
        </p:spPr>
        <p:txBody>
          <a:bodyPr>
            <a:normAutofit fontScale="90000"/>
          </a:bodyPr>
          <a:lstStyle/>
          <a:p>
            <a:r>
              <a:rPr lang="en-US" sz="3200" dirty="0" smtClean="0"/>
              <a:t>The Obama Administration: </a:t>
            </a:r>
            <a:br>
              <a:rPr lang="en-US" sz="3200" dirty="0" smtClean="0"/>
            </a:br>
            <a:r>
              <a:rPr lang="en-US" sz="3200" dirty="0" smtClean="0"/>
              <a:t>Agricultural/Food Law Developments</a:t>
            </a:r>
            <a:endParaRPr lang="en-US" sz="3200" dirty="0"/>
          </a:p>
        </p:txBody>
      </p:sp>
      <p:sp>
        <p:nvSpPr>
          <p:cNvPr id="3" name="Subtitle 2"/>
          <p:cNvSpPr>
            <a:spLocks noGrp="1"/>
          </p:cNvSpPr>
          <p:nvPr>
            <p:ph type="subTitle" idx="1"/>
          </p:nvPr>
        </p:nvSpPr>
        <p:spPr>
          <a:xfrm>
            <a:off x="2032001" y="5696857"/>
            <a:ext cx="6807200" cy="947190"/>
          </a:xfrm>
        </p:spPr>
        <p:txBody>
          <a:bodyPr>
            <a:noAutofit/>
          </a:bodyPr>
          <a:lstStyle/>
          <a:p>
            <a:r>
              <a:rPr lang="en-US" sz="2000" dirty="0" smtClean="0"/>
              <a:t>Susan Schneider, University of Arkansas School of Law</a:t>
            </a:r>
          </a:p>
          <a:p>
            <a:r>
              <a:rPr lang="en-US" sz="2000" dirty="0" smtClean="0"/>
              <a:t>American Association of Law Schools</a:t>
            </a:r>
          </a:p>
          <a:p>
            <a:r>
              <a:rPr lang="en-US" sz="2000" dirty="0" smtClean="0"/>
              <a:t>Washington, D.C.    January 7, 2012</a:t>
            </a:r>
            <a:endParaRPr lang="en-US" sz="2000" dirty="0"/>
          </a:p>
        </p:txBody>
      </p:sp>
    </p:spTree>
    <p:extLst>
      <p:ext uri="{BB962C8B-B14F-4D97-AF65-F5344CB8AC3E}">
        <p14:creationId xmlns:p14="http://schemas.microsoft.com/office/powerpoint/2010/main" val="3412514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0555" y="2177143"/>
            <a:ext cx="3255264" cy="2830285"/>
          </a:xfrm>
        </p:spPr>
        <p:txBody>
          <a:bodyPr>
            <a:normAutofit fontScale="90000"/>
          </a:bodyPr>
          <a:lstStyle/>
          <a:p>
            <a:r>
              <a:rPr lang="en-US" dirty="0" smtClean="0"/>
              <a:t>President Obama was elected in November 2008 and was sworn in as the 44</a:t>
            </a:r>
            <a:r>
              <a:rPr lang="en-US" baseline="30000" dirty="0" smtClean="0"/>
              <a:t>th</a:t>
            </a:r>
            <a:r>
              <a:rPr lang="en-US" dirty="0" smtClean="0"/>
              <a:t> President of the United States on January 20, 2009</a:t>
            </a:r>
            <a:endParaRPr lang="en-US" dirty="0"/>
          </a:p>
        </p:txBody>
      </p:sp>
      <p:pic>
        <p:nvPicPr>
          <p:cNvPr id="8" name="Content Placeholder 7" descr="obama-wins.jpeg"/>
          <p:cNvPicPr>
            <a:picLocks noGrp="1" noChangeAspect="1"/>
          </p:cNvPicPr>
          <p:nvPr>
            <p:ph idx="1"/>
          </p:nvPr>
        </p:nvPicPr>
        <p:blipFill>
          <a:blip r:embed="rId2">
            <a:extLst>
              <a:ext uri="{28A0092B-C50C-407E-A947-70E740481C1C}">
                <a14:useLocalDpi xmlns:a14="http://schemas.microsoft.com/office/drawing/2010/main" val="0"/>
              </a:ext>
            </a:extLst>
          </a:blip>
          <a:srcRect t="526" b="526"/>
          <a:stretch>
            <a:fillRect/>
          </a:stretch>
        </p:blipFill>
        <p:spPr/>
      </p:pic>
    </p:spTree>
    <p:extLst>
      <p:ext uri="{BB962C8B-B14F-4D97-AF65-F5344CB8AC3E}">
        <p14:creationId xmlns:p14="http://schemas.microsoft.com/office/powerpoint/2010/main" val="3932729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54" y="1542144"/>
            <a:ext cx="4016633" cy="997856"/>
          </a:xfrm>
        </p:spPr>
        <p:txBody>
          <a:bodyPr>
            <a:normAutofit fontScale="90000"/>
          </a:bodyPr>
          <a:lstStyle/>
          <a:p>
            <a:r>
              <a:rPr lang="en-US" sz="3200" dirty="0" smtClean="0"/>
              <a:t>Obama Administration Food Initiatives</a:t>
            </a:r>
            <a:endParaRPr lang="en-US" sz="3200" dirty="0"/>
          </a:p>
        </p:txBody>
      </p:sp>
      <p:sp>
        <p:nvSpPr>
          <p:cNvPr id="3" name="Text Placeholder 2"/>
          <p:cNvSpPr>
            <a:spLocks noGrp="1"/>
          </p:cNvSpPr>
          <p:nvPr>
            <p:ph type="body" sz="half" idx="2"/>
          </p:nvPr>
        </p:nvSpPr>
        <p:spPr/>
        <p:txBody>
          <a:bodyPr>
            <a:normAutofit fontScale="92500"/>
          </a:bodyPr>
          <a:lstStyle/>
          <a:p>
            <a:r>
              <a:rPr lang="en-US" sz="2400" dirty="0" smtClean="0"/>
              <a:t>1)  Promotion of Local Food Systems</a:t>
            </a:r>
          </a:p>
          <a:p>
            <a:r>
              <a:rPr lang="en-US" sz="2400" dirty="0" smtClean="0"/>
              <a:t>2)  Prevention as the Primary Focus of Food Safety </a:t>
            </a:r>
          </a:p>
          <a:p>
            <a:r>
              <a:rPr lang="en-US" sz="2400" dirty="0" smtClean="0"/>
              <a:t>3)  Nutrition Policy to Address Health Issues</a:t>
            </a:r>
          </a:p>
          <a:p>
            <a:pPr marL="457200" indent="-457200">
              <a:buAutoNum type="arabicParenR" startAt="2"/>
            </a:pPr>
            <a:endParaRPr lang="en-US" sz="2400" dirty="0" smtClean="0"/>
          </a:p>
          <a:p>
            <a:pPr marL="457200" indent="-457200">
              <a:buAutoNum type="arabicParenR" startAt="2"/>
            </a:pPr>
            <a:endParaRPr lang="en-US" sz="2400" dirty="0" smtClean="0"/>
          </a:p>
          <a:p>
            <a:pPr marL="457200" indent="-457200">
              <a:buAutoNum type="arabicParenR"/>
            </a:pPr>
            <a:endParaRPr lang="en-US" sz="2400" dirty="0"/>
          </a:p>
        </p:txBody>
      </p:sp>
      <p:pic>
        <p:nvPicPr>
          <p:cNvPr id="7" name="Picture Placeholder 6" descr="child_eating_sandwich.jpe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2265" r="22265"/>
          <a:stretch>
            <a:fillRect/>
          </a:stretch>
        </p:blipFill>
        <p:spPr/>
      </p:pic>
      <p:pic>
        <p:nvPicPr>
          <p:cNvPr id="9" name="Picture Placeholder 8" descr="imgres-2.jpeg"/>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7526" r="27526"/>
          <a:stretch>
            <a:fillRect/>
          </a:stretch>
        </p:blipFill>
        <p:spPr/>
      </p:pic>
      <p:pic>
        <p:nvPicPr>
          <p:cNvPr id="5" name="Picture Placeholder 4" descr="USDA%20Know%20Your%20Farmer.jpeg"/>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052" r="1052"/>
          <a:stretch>
            <a:fillRect/>
          </a:stretch>
        </p:blipFill>
        <p:spPr/>
      </p:pic>
    </p:spTree>
    <p:extLst>
      <p:ext uri="{BB962C8B-B14F-4D97-AF65-F5344CB8AC3E}">
        <p14:creationId xmlns:p14="http://schemas.microsoft.com/office/powerpoint/2010/main" val="40037958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Promoting Local Food Systems:</a:t>
            </a:r>
            <a:endParaRPr lang="en-US" dirty="0"/>
          </a:p>
        </p:txBody>
      </p:sp>
      <p:sp>
        <p:nvSpPr>
          <p:cNvPr id="11" name="Text Placeholder 10"/>
          <p:cNvSpPr>
            <a:spLocks noGrp="1"/>
          </p:cNvSpPr>
          <p:nvPr>
            <p:ph type="body" sz="half" idx="2"/>
          </p:nvPr>
        </p:nvSpPr>
        <p:spPr>
          <a:xfrm>
            <a:off x="381094" y="4154714"/>
            <a:ext cx="4015304" cy="1971449"/>
          </a:xfrm>
        </p:spPr>
        <p:txBody>
          <a:bodyPr>
            <a:normAutofit/>
          </a:bodyPr>
          <a:lstStyle/>
          <a:p>
            <a:r>
              <a:rPr lang="en-US" sz="2400" dirty="0" smtClean="0"/>
              <a:t>Through symbolic efforts, targeted funding, and coordinated initiatives</a:t>
            </a:r>
            <a:endParaRPr lang="en-US" sz="2400" dirty="0"/>
          </a:p>
        </p:txBody>
      </p:sp>
      <p:pic>
        <p:nvPicPr>
          <p:cNvPr id="10" name="Content Placeholder 9" descr="Farmers-Market-foods.jpe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150" r="12150"/>
          <a:stretch>
            <a:fillRect/>
          </a:stretch>
        </p:blipFill>
        <p:spPr/>
      </p:pic>
      <p:pic>
        <p:nvPicPr>
          <p:cNvPr id="15" name="Picture Placeholder 14" descr="flotus_garden1_blog.jpeg"/>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33624" r="33624"/>
          <a:stretch>
            <a:fillRect/>
          </a:stretch>
        </p:blipFill>
        <p:spPr/>
      </p:pic>
      <p:pic>
        <p:nvPicPr>
          <p:cNvPr id="17" name="Picture Placeholder 16" descr="Farmers_Market_001.jpeg"/>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2123" r="12123"/>
          <a:stretch>
            <a:fillRect/>
          </a:stretch>
        </p:blipFill>
        <p:spPr/>
      </p:pic>
    </p:spTree>
    <p:extLst>
      <p:ext uri="{BB962C8B-B14F-4D97-AF65-F5344CB8AC3E}">
        <p14:creationId xmlns:p14="http://schemas.microsoft.com/office/powerpoint/2010/main" val="1678500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3"/>
            <a:ext cx="7556313" cy="1501869"/>
          </a:xfrm>
        </p:spPr>
        <p:txBody>
          <a:bodyPr/>
          <a:lstStyle/>
          <a:p>
            <a:r>
              <a:rPr lang="en-US" dirty="0" smtClean="0"/>
              <a:t>High Profile Gardening at the Whitehouse and the USDA</a:t>
            </a:r>
            <a:endParaRPr lang="en-US" dirty="0"/>
          </a:p>
        </p:txBody>
      </p:sp>
      <p:pic>
        <p:nvPicPr>
          <p:cNvPr id="6" name="Content Placeholder 5" descr="flotus_garden1_blog.jpeg"/>
          <p:cNvPicPr>
            <a:picLocks noGrp="1" noChangeAspect="1"/>
          </p:cNvPicPr>
          <p:nvPr>
            <p:ph sz="half" idx="1"/>
          </p:nvPr>
        </p:nvPicPr>
        <p:blipFill>
          <a:blip r:embed="rId2">
            <a:extLst>
              <a:ext uri="{28A0092B-C50C-407E-A947-70E740481C1C}">
                <a14:useLocalDpi xmlns:a14="http://schemas.microsoft.com/office/drawing/2010/main" val="0"/>
              </a:ext>
            </a:extLst>
          </a:blip>
          <a:srcRect t="-34896" b="-34896"/>
          <a:stretch>
            <a:fillRect/>
          </a:stretch>
        </p:blipFill>
        <p:spPr>
          <a:xfrm>
            <a:off x="498475" y="1985963"/>
            <a:ext cx="3657600" cy="4140200"/>
          </a:xfrm>
        </p:spPr>
      </p:pic>
      <p:pic>
        <p:nvPicPr>
          <p:cNvPr id="7" name="Content Placeholder 6" descr="6a00e398248092883301156fc0e5ce970c-800wi.jpeg"/>
          <p:cNvPicPr>
            <a:picLocks noGrp="1" noChangeAspect="1"/>
          </p:cNvPicPr>
          <p:nvPr>
            <p:ph sz="half" idx="2"/>
          </p:nvPr>
        </p:nvPicPr>
        <p:blipFill>
          <a:blip r:embed="rId3">
            <a:extLst>
              <a:ext uri="{28A0092B-C50C-407E-A947-70E740481C1C}">
                <a14:useLocalDpi xmlns:a14="http://schemas.microsoft.com/office/drawing/2010/main" val="0"/>
              </a:ext>
            </a:extLst>
          </a:blip>
          <a:srcRect l="16820" r="16820"/>
          <a:stretch>
            <a:fillRect/>
          </a:stretch>
        </p:blipFill>
        <p:spPr/>
      </p:pic>
    </p:spTree>
    <p:extLst>
      <p:ext uri="{BB962C8B-B14F-4D97-AF65-F5344CB8AC3E}">
        <p14:creationId xmlns:p14="http://schemas.microsoft.com/office/powerpoint/2010/main" val="416032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8474" y="484093"/>
            <a:ext cx="7556313" cy="1312049"/>
          </a:xfrm>
        </p:spPr>
        <p:txBody>
          <a:bodyPr/>
          <a:lstStyle/>
          <a:p>
            <a:r>
              <a:rPr lang="en-US" dirty="0" smtClean="0"/>
              <a:t>Criticisms to WH Organic Garden</a:t>
            </a:r>
            <a:endParaRPr lang="en-US" dirty="0"/>
          </a:p>
        </p:txBody>
      </p:sp>
      <p:sp>
        <p:nvSpPr>
          <p:cNvPr id="6" name="Content Placeholder 5"/>
          <p:cNvSpPr>
            <a:spLocks noGrp="1"/>
          </p:cNvSpPr>
          <p:nvPr>
            <p:ph idx="1"/>
          </p:nvPr>
        </p:nvSpPr>
        <p:spPr/>
        <p:txBody>
          <a:bodyPr>
            <a:normAutofit lnSpcReduction="10000"/>
          </a:bodyPr>
          <a:lstStyle/>
          <a:p>
            <a:r>
              <a:rPr lang="en-US" dirty="0"/>
              <a:t>The Mid America </a:t>
            </a:r>
            <a:r>
              <a:rPr lang="en-US" dirty="0" err="1"/>
              <a:t>CropLife</a:t>
            </a:r>
            <a:r>
              <a:rPr lang="en-US" dirty="0"/>
              <a:t> </a:t>
            </a:r>
            <a:r>
              <a:rPr lang="en-US" dirty="0" smtClean="0"/>
              <a:t>Association statement:  ”Fresh </a:t>
            </a:r>
            <a:r>
              <a:rPr lang="en-US" dirty="0"/>
              <a:t>foods grown conventionally are wholesome and flavorful yet more economical." </a:t>
            </a:r>
            <a:endParaRPr lang="en-US" dirty="0" smtClean="0"/>
          </a:p>
          <a:p>
            <a:r>
              <a:rPr lang="en-US" dirty="0" smtClean="0"/>
              <a:t>Bob </a:t>
            </a:r>
            <a:r>
              <a:rPr lang="en-US" dirty="0"/>
              <a:t>Young of the American Farm Bureau Federation </a:t>
            </a:r>
            <a:r>
              <a:rPr lang="en-US" dirty="0" smtClean="0"/>
              <a:t>referenced Obama’s “lifestyle choice” and urged the administration to not criticize other </a:t>
            </a:r>
            <a:r>
              <a:rPr lang="en-US" dirty="0"/>
              <a:t>approaches to food production</a:t>
            </a:r>
            <a:r>
              <a:rPr lang="en-US" dirty="0" smtClean="0"/>
              <a:t>.</a:t>
            </a:r>
            <a:endParaRPr lang="en-US" dirty="0"/>
          </a:p>
        </p:txBody>
      </p:sp>
    </p:spTree>
    <p:extLst>
      <p:ext uri="{BB962C8B-B14F-4D97-AF65-F5344CB8AC3E}">
        <p14:creationId xmlns:p14="http://schemas.microsoft.com/office/powerpoint/2010/main" val="1494492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1330192"/>
          </a:xfrm>
        </p:spPr>
        <p:txBody>
          <a:bodyPr/>
          <a:lstStyle/>
          <a:p>
            <a:r>
              <a:rPr lang="en-US" dirty="0" smtClean="0"/>
              <a:t>Slight Shift in View of Organic Agriculture</a:t>
            </a:r>
            <a:endParaRPr lang="en-US" dirty="0"/>
          </a:p>
        </p:txBody>
      </p:sp>
      <p:sp>
        <p:nvSpPr>
          <p:cNvPr id="3" name="Content Placeholder 2"/>
          <p:cNvSpPr>
            <a:spLocks noGrp="1"/>
          </p:cNvSpPr>
          <p:nvPr>
            <p:ph idx="1"/>
          </p:nvPr>
        </p:nvSpPr>
        <p:spPr>
          <a:xfrm>
            <a:off x="498474" y="2231571"/>
            <a:ext cx="7556313" cy="3894592"/>
          </a:xfrm>
        </p:spPr>
        <p:txBody>
          <a:bodyPr>
            <a:normAutofit lnSpcReduction="10000"/>
          </a:bodyPr>
          <a:lstStyle/>
          <a:p>
            <a:r>
              <a:rPr lang="en-US" dirty="0" smtClean="0"/>
              <a:t>USDA prior position viewed organic as a marketing tool</a:t>
            </a:r>
          </a:p>
          <a:p>
            <a:r>
              <a:rPr lang="en-US" dirty="0" smtClean="0"/>
              <a:t>Contrast with EU view of organic as offering environmental and potential health benefits</a:t>
            </a:r>
          </a:p>
          <a:p>
            <a:r>
              <a:rPr lang="en-US" dirty="0" smtClean="0"/>
              <a:t>Influence of Kathleen </a:t>
            </a:r>
            <a:r>
              <a:rPr lang="en-US" dirty="0" err="1" smtClean="0"/>
              <a:t>Merrigan</a:t>
            </a:r>
            <a:r>
              <a:rPr lang="en-US" dirty="0" smtClean="0"/>
              <a:t> seen in increased appreciation for organic farming, increased research funding for organic production</a:t>
            </a:r>
            <a:endParaRPr lang="en-US" dirty="0"/>
          </a:p>
        </p:txBody>
      </p:sp>
    </p:spTree>
    <p:extLst>
      <p:ext uri="{BB962C8B-B14F-4D97-AF65-F5344CB8AC3E}">
        <p14:creationId xmlns:p14="http://schemas.microsoft.com/office/powerpoint/2010/main" val="2052558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484093"/>
            <a:ext cx="7556313" cy="1312049"/>
          </a:xfrm>
        </p:spPr>
        <p:txBody>
          <a:bodyPr/>
          <a:lstStyle/>
          <a:p>
            <a:r>
              <a:rPr lang="en-US" dirty="0" smtClean="0"/>
              <a:t>Know Your Farmer, </a:t>
            </a:r>
            <a:br>
              <a:rPr lang="en-US" dirty="0" smtClean="0"/>
            </a:br>
            <a:r>
              <a:rPr lang="en-US" dirty="0" smtClean="0"/>
              <a:t>Know Your Food</a:t>
            </a:r>
            <a:endParaRPr lang="en-US" dirty="0"/>
          </a:p>
        </p:txBody>
      </p:sp>
      <p:pic>
        <p:nvPicPr>
          <p:cNvPr id="13" name="Content Placeholder 12" descr="KYFKYF.tiff"/>
          <p:cNvPicPr>
            <a:picLocks noGrp="1" noChangeAspect="1"/>
          </p:cNvPicPr>
          <p:nvPr>
            <p:ph idx="1"/>
          </p:nvPr>
        </p:nvPicPr>
        <p:blipFill>
          <a:blip r:embed="rId3">
            <a:extLst>
              <a:ext uri="{28A0092B-C50C-407E-A947-70E740481C1C}">
                <a14:useLocalDpi xmlns:a14="http://schemas.microsoft.com/office/drawing/2010/main" val="0"/>
              </a:ext>
            </a:extLst>
          </a:blip>
          <a:srcRect t="1296" b="1296"/>
          <a:stretch>
            <a:fillRect/>
          </a:stretch>
        </p:blipFill>
        <p:spPr/>
      </p:pic>
    </p:spTree>
    <p:extLst>
      <p:ext uri="{BB962C8B-B14F-4D97-AF65-F5344CB8AC3E}">
        <p14:creationId xmlns:p14="http://schemas.microsoft.com/office/powerpoint/2010/main" val="1112273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484094"/>
            <a:ext cx="7556313" cy="1293906"/>
          </a:xfrm>
        </p:spPr>
        <p:txBody>
          <a:bodyPr/>
          <a:lstStyle/>
          <a:p>
            <a:r>
              <a:rPr lang="en-US" dirty="0" smtClean="0"/>
              <a:t>Connecting Local Food to Economic Growth  </a:t>
            </a:r>
            <a:endParaRPr lang="en-US" dirty="0"/>
          </a:p>
        </p:txBody>
      </p:sp>
      <p:sp>
        <p:nvSpPr>
          <p:cNvPr id="6" name="Content Placeholder 5"/>
          <p:cNvSpPr>
            <a:spLocks noGrp="1"/>
          </p:cNvSpPr>
          <p:nvPr>
            <p:ph sz="half" idx="2"/>
          </p:nvPr>
        </p:nvSpPr>
        <p:spPr>
          <a:xfrm>
            <a:off x="4399878" y="1778000"/>
            <a:ext cx="3657600" cy="4348163"/>
          </a:xfrm>
        </p:spPr>
        <p:txBody>
          <a:bodyPr>
            <a:noAutofit/>
          </a:bodyPr>
          <a:lstStyle/>
          <a:p>
            <a:pPr marL="0" indent="0">
              <a:buNone/>
            </a:pPr>
            <a:r>
              <a:rPr lang="en-US" sz="2000" dirty="0" smtClean="0"/>
              <a:t> </a:t>
            </a:r>
            <a:r>
              <a:rPr lang="en-US" sz="2000" dirty="0"/>
              <a:t>"An American people that is more engaged with their food supply will create new income opportunities for American agriculture.  Reconnecting consumers and institutions with local producers will stimulate economies in rural communities, improve access to healthy, nutritious food for our families, and decrease the amount of resources to transport our food." </a:t>
            </a:r>
          </a:p>
        </p:txBody>
      </p:sp>
      <p:pic>
        <p:nvPicPr>
          <p:cNvPr id="7" name="Content Placeholder 6" descr="vilsack_tom_ag_secretary_crop-300x0.jpeg"/>
          <p:cNvPicPr>
            <a:picLocks noGrp="1" noChangeAspect="1"/>
          </p:cNvPicPr>
          <p:nvPr>
            <p:ph sz="half" idx="1"/>
          </p:nvPr>
        </p:nvPicPr>
        <p:blipFill>
          <a:blip r:embed="rId2">
            <a:extLst>
              <a:ext uri="{28A0092B-C50C-407E-A947-70E740481C1C}">
                <a14:useLocalDpi xmlns:a14="http://schemas.microsoft.com/office/drawing/2010/main" val="0"/>
              </a:ext>
            </a:extLst>
          </a:blip>
          <a:srcRect l="7595" r="7595"/>
          <a:stretch>
            <a:fillRect/>
          </a:stretch>
        </p:blipFill>
        <p:spPr/>
      </p:pic>
    </p:spTree>
    <p:extLst>
      <p:ext uri="{BB962C8B-B14F-4D97-AF65-F5344CB8AC3E}">
        <p14:creationId xmlns:p14="http://schemas.microsoft.com/office/powerpoint/2010/main" val="4696508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Opposition</a:t>
            </a:r>
            <a:endParaRPr lang="en-US" dirty="0"/>
          </a:p>
        </p:txBody>
      </p:sp>
      <p:sp>
        <p:nvSpPr>
          <p:cNvPr id="3" name="Content Placeholder 2"/>
          <p:cNvSpPr>
            <a:spLocks noGrp="1"/>
          </p:cNvSpPr>
          <p:nvPr>
            <p:ph idx="1"/>
          </p:nvPr>
        </p:nvSpPr>
        <p:spPr/>
        <p:txBody>
          <a:bodyPr>
            <a:normAutofit lnSpcReduction="10000"/>
          </a:bodyPr>
          <a:lstStyle/>
          <a:p>
            <a:r>
              <a:rPr lang="en-US" dirty="0" smtClean="0"/>
              <a:t> Republican Senators </a:t>
            </a:r>
            <a:r>
              <a:rPr lang="en-US" dirty="0"/>
              <a:t>Saxby </a:t>
            </a:r>
            <a:r>
              <a:rPr lang="en-US" dirty="0" smtClean="0"/>
              <a:t>Chambliss, John McCain, and </a:t>
            </a:r>
            <a:r>
              <a:rPr lang="en-US" dirty="0"/>
              <a:t>Pat Roberts </a:t>
            </a:r>
            <a:r>
              <a:rPr lang="en-US" dirty="0" smtClean="0"/>
              <a:t>demanded an accounting of USDA spending on local food programs</a:t>
            </a:r>
          </a:p>
          <a:p>
            <a:r>
              <a:rPr lang="en-US" dirty="0" smtClean="0"/>
              <a:t>“[T]he </a:t>
            </a:r>
            <a:r>
              <a:rPr lang="en-US" dirty="0"/>
              <a:t>federal government cannot afford to spend precious Rural Development funds on feel-good measures which are completely detached from the realities of production agriculture</a:t>
            </a:r>
            <a:r>
              <a:rPr lang="en-US" dirty="0" smtClean="0"/>
              <a:t>.”</a:t>
            </a:r>
            <a:endParaRPr lang="en-US" dirty="0"/>
          </a:p>
        </p:txBody>
      </p:sp>
    </p:spTree>
    <p:extLst>
      <p:ext uri="{BB962C8B-B14F-4D97-AF65-F5344CB8AC3E}">
        <p14:creationId xmlns:p14="http://schemas.microsoft.com/office/powerpoint/2010/main" val="1491736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Encouraging Food Hubs</a:t>
            </a:r>
            <a:endParaRPr lang="en-US" dirty="0"/>
          </a:p>
        </p:txBody>
      </p:sp>
      <p:sp>
        <p:nvSpPr>
          <p:cNvPr id="3" name="Content Placeholder 2"/>
          <p:cNvSpPr>
            <a:spLocks noGrp="1"/>
          </p:cNvSpPr>
          <p:nvPr>
            <p:ph sz="half" idx="1"/>
          </p:nvPr>
        </p:nvSpPr>
        <p:spPr/>
        <p:txBody>
          <a:bodyPr>
            <a:noAutofit/>
          </a:bodyPr>
          <a:lstStyle/>
          <a:p>
            <a:r>
              <a:rPr lang="en-US" sz="2000" dirty="0"/>
              <a:t>Many </a:t>
            </a:r>
            <a:r>
              <a:rPr lang="en-US" sz="2000" dirty="0" smtClean="0"/>
              <a:t>small &amp; medium-sized producers face challenges in aggregating, distributing, processing, storing, and marketing their products </a:t>
            </a:r>
          </a:p>
          <a:p>
            <a:r>
              <a:rPr lang="en-US" sz="2000" dirty="0" smtClean="0"/>
              <a:t>A “food hub” can provide coordination of supply </a:t>
            </a:r>
            <a:r>
              <a:rPr lang="en-US" sz="2000" dirty="0"/>
              <a:t>chain </a:t>
            </a:r>
            <a:r>
              <a:rPr lang="en-US" sz="2000" dirty="0" smtClean="0"/>
              <a:t>logistics, offering a services to strengthen </a:t>
            </a:r>
            <a:r>
              <a:rPr lang="en-US" sz="2000" dirty="0"/>
              <a:t>regional food systems and </a:t>
            </a:r>
            <a:r>
              <a:rPr lang="en-US" sz="2000" dirty="0" smtClean="0"/>
              <a:t>maximize market access</a:t>
            </a:r>
            <a:endParaRPr lang="en-US" sz="2000" dirty="0"/>
          </a:p>
        </p:txBody>
      </p:sp>
      <p:pic>
        <p:nvPicPr>
          <p:cNvPr id="5" name="Content Placeholder 4" descr="imgres-1.jpeg"/>
          <p:cNvPicPr>
            <a:picLocks noGrp="1" noChangeAspect="1"/>
          </p:cNvPicPr>
          <p:nvPr>
            <p:ph sz="half" idx="2"/>
          </p:nvPr>
        </p:nvPicPr>
        <p:blipFill>
          <a:blip r:embed="rId2">
            <a:extLst>
              <a:ext uri="{28A0092B-C50C-407E-A947-70E740481C1C}">
                <a14:useLocalDpi xmlns:a14="http://schemas.microsoft.com/office/drawing/2010/main" val="0"/>
              </a:ext>
            </a:extLst>
          </a:blip>
          <a:srcRect l="20606" r="20606"/>
          <a:stretch>
            <a:fillRect/>
          </a:stretch>
        </p:blipFill>
        <p:spPr/>
      </p:pic>
    </p:spTree>
    <p:extLst>
      <p:ext uri="{BB962C8B-B14F-4D97-AF65-F5344CB8AC3E}">
        <p14:creationId xmlns:p14="http://schemas.microsoft.com/office/powerpoint/2010/main" val="6524617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Distinguishing Initiatives</a:t>
            </a:r>
            <a:endParaRPr lang="en-US" dirty="0"/>
          </a:p>
        </p:txBody>
      </p:sp>
      <p:sp>
        <p:nvSpPr>
          <p:cNvPr id="13" name="Content Placeholder 12"/>
          <p:cNvSpPr>
            <a:spLocks noGrp="1"/>
          </p:cNvSpPr>
          <p:nvPr>
            <p:ph sz="half" idx="1"/>
          </p:nvPr>
        </p:nvSpPr>
        <p:spPr/>
        <p:txBody>
          <a:bodyPr>
            <a:normAutofit fontScale="85000" lnSpcReduction="20000"/>
          </a:bodyPr>
          <a:lstStyle/>
          <a:p>
            <a:r>
              <a:rPr lang="en-US" sz="2400" dirty="0" smtClean="0"/>
              <a:t>Much of the work of the USDA involves implementation of the federal farm programs</a:t>
            </a:r>
          </a:p>
          <a:p>
            <a:r>
              <a:rPr lang="en-US" sz="2400" dirty="0" smtClean="0"/>
              <a:t>Largely proscribed by statute – the 2008 Farm Bill</a:t>
            </a:r>
          </a:p>
          <a:p>
            <a:r>
              <a:rPr lang="en-US" sz="2400" dirty="0" smtClean="0"/>
              <a:t>My focus is on initiatives that are distinct to this administration</a:t>
            </a:r>
          </a:p>
          <a:p>
            <a:r>
              <a:rPr lang="en-US" sz="2400" dirty="0" smtClean="0"/>
              <a:t>Initiatives designed to affect changes in our overall food system</a:t>
            </a:r>
          </a:p>
          <a:p>
            <a:endParaRPr lang="en-US" dirty="0"/>
          </a:p>
        </p:txBody>
      </p:sp>
      <p:pic>
        <p:nvPicPr>
          <p:cNvPr id="15" name="Content Placeholder 14" descr="47a1d611b3127cce9854999df22100000045100BcNXDlu2Ys8.jpeg"/>
          <p:cNvPicPr>
            <a:picLocks noGrp="1" noChangeAspect="1"/>
          </p:cNvPicPr>
          <p:nvPr>
            <p:ph sz="half" idx="2"/>
          </p:nvPr>
        </p:nvPicPr>
        <p:blipFill>
          <a:blip r:embed="rId2">
            <a:extLst>
              <a:ext uri="{28A0092B-C50C-407E-A947-70E740481C1C}">
                <a14:useLocalDpi xmlns:a14="http://schemas.microsoft.com/office/drawing/2010/main" val="0"/>
              </a:ext>
            </a:extLst>
          </a:blip>
          <a:srcRect l="20571" r="20571"/>
          <a:stretch>
            <a:fillRect/>
          </a:stretch>
        </p:blipFill>
        <p:spPr/>
      </p:pic>
    </p:spTree>
    <p:extLst>
      <p:ext uri="{BB962C8B-B14F-4D97-AF65-F5344CB8AC3E}">
        <p14:creationId xmlns:p14="http://schemas.microsoft.com/office/powerpoint/2010/main" val="1808269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USDA Collaboration</a:t>
            </a:r>
            <a:endParaRPr lang="en-US" dirty="0"/>
          </a:p>
        </p:txBody>
      </p:sp>
      <p:sp>
        <p:nvSpPr>
          <p:cNvPr id="3" name="Content Placeholder 2"/>
          <p:cNvSpPr>
            <a:spLocks noGrp="1"/>
          </p:cNvSpPr>
          <p:nvPr>
            <p:ph idx="1"/>
          </p:nvPr>
        </p:nvSpPr>
        <p:spPr/>
        <p:txBody>
          <a:bodyPr>
            <a:normAutofit/>
          </a:bodyPr>
          <a:lstStyle/>
          <a:p>
            <a:r>
              <a:rPr lang="en-US" dirty="0" smtClean="0"/>
              <a:t>USDA is working with the National </a:t>
            </a:r>
            <a:r>
              <a:rPr lang="en-US" dirty="0"/>
              <a:t>Food Hub Collaboration, which includes Wallace Center at </a:t>
            </a:r>
            <a:r>
              <a:rPr lang="en-US" dirty="0" err="1"/>
              <a:t>Winrock</a:t>
            </a:r>
            <a:r>
              <a:rPr lang="en-US" dirty="0"/>
              <a:t> International, the National Good Food Network, the National Association of Produce Market Managers, </a:t>
            </a:r>
            <a:r>
              <a:rPr lang="en-US"/>
              <a:t>and </a:t>
            </a:r>
            <a:r>
              <a:rPr lang="en-US" smtClean="0"/>
              <a:t>the Project </a:t>
            </a:r>
            <a:r>
              <a:rPr lang="en-US" dirty="0"/>
              <a:t>for Public </a:t>
            </a:r>
            <a:r>
              <a:rPr lang="en-US" dirty="0" smtClean="0"/>
              <a:t>Spaces</a:t>
            </a:r>
          </a:p>
          <a:p>
            <a:r>
              <a:rPr lang="en-US" dirty="0" smtClean="0"/>
              <a:t>Creating interest in commercial markets as well</a:t>
            </a:r>
            <a:endParaRPr lang="en-US" dirty="0"/>
          </a:p>
        </p:txBody>
      </p:sp>
    </p:spTree>
    <p:extLst>
      <p:ext uri="{BB962C8B-B14F-4D97-AF65-F5344CB8AC3E}">
        <p14:creationId xmlns:p14="http://schemas.microsoft.com/office/powerpoint/2010/main" val="3629507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1497106"/>
          </a:xfrm>
        </p:spPr>
        <p:txBody>
          <a:bodyPr/>
          <a:lstStyle/>
          <a:p>
            <a:r>
              <a:rPr lang="en-US" dirty="0" smtClean="0"/>
              <a:t>Additional Efforts to Promote Local Food Systems</a:t>
            </a:r>
            <a:endParaRPr lang="en-US" dirty="0"/>
          </a:p>
        </p:txBody>
      </p:sp>
      <p:sp>
        <p:nvSpPr>
          <p:cNvPr id="3" name="Content Placeholder 2"/>
          <p:cNvSpPr>
            <a:spLocks noGrp="1"/>
          </p:cNvSpPr>
          <p:nvPr>
            <p:ph idx="1"/>
          </p:nvPr>
        </p:nvSpPr>
        <p:spPr/>
        <p:txBody>
          <a:bodyPr/>
          <a:lstStyle/>
          <a:p>
            <a:r>
              <a:rPr lang="en-US" dirty="0"/>
              <a:t>Outreach </a:t>
            </a:r>
            <a:r>
              <a:rPr lang="en-US" dirty="0" smtClean="0"/>
              <a:t>funding through Risk Management Agency to </a:t>
            </a:r>
            <a:r>
              <a:rPr lang="en-US" dirty="0"/>
              <a:t>underserved communities and farmers</a:t>
            </a:r>
          </a:p>
          <a:p>
            <a:r>
              <a:rPr lang="en-US" dirty="0"/>
              <a:t>New opportunities for small meat processing </a:t>
            </a:r>
            <a:r>
              <a:rPr lang="en-US" dirty="0" smtClean="0"/>
              <a:t>operations </a:t>
            </a:r>
            <a:endParaRPr lang="en-US" dirty="0"/>
          </a:p>
          <a:p>
            <a:r>
              <a:rPr lang="en-US" dirty="0"/>
              <a:t>Funding </a:t>
            </a:r>
            <a:r>
              <a:rPr lang="en-US" dirty="0" smtClean="0"/>
              <a:t>opportunities for </a:t>
            </a:r>
            <a:r>
              <a:rPr lang="en-US" dirty="0"/>
              <a:t>the formation of new cooperatives</a:t>
            </a:r>
          </a:p>
          <a:p>
            <a:endParaRPr lang="en-US" dirty="0"/>
          </a:p>
        </p:txBody>
      </p:sp>
    </p:spTree>
    <p:extLst>
      <p:ext uri="{BB962C8B-B14F-4D97-AF65-F5344CB8AC3E}">
        <p14:creationId xmlns:p14="http://schemas.microsoft.com/office/powerpoint/2010/main" val="451336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endParaRPr lang="en-US" dirty="0"/>
          </a:p>
        </p:txBody>
      </p:sp>
      <p:sp>
        <p:nvSpPr>
          <p:cNvPr id="9" name="Subtitle 8"/>
          <p:cNvSpPr>
            <a:spLocks noGrp="1"/>
          </p:cNvSpPr>
          <p:nvPr>
            <p:ph type="subTitle" idx="1"/>
          </p:nvPr>
        </p:nvSpPr>
        <p:spPr/>
        <p:txBody>
          <a:bodyPr/>
          <a:lstStyle/>
          <a:p>
            <a:endParaRPr lang="en-US"/>
          </a:p>
        </p:txBody>
      </p:sp>
      <p:pic>
        <p:nvPicPr>
          <p:cNvPr id="13" name="Picture Placeholder 12" descr="logo1c.gif"/>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56190" b="-56190"/>
          <a:stretch>
            <a:fillRect/>
          </a:stretch>
        </p:blipFill>
        <p:spPr/>
      </p:pic>
      <p:pic>
        <p:nvPicPr>
          <p:cNvPr id="14" name="Picture Placeholder 13" descr="2008_04_15-PlaneFood.jpe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754" r="15754"/>
          <a:stretch>
            <a:fillRect/>
          </a:stretch>
        </p:blipFill>
        <p:spPr/>
      </p:pic>
      <p:sp>
        <p:nvSpPr>
          <p:cNvPr id="10" name="Text Placeholder 9"/>
          <p:cNvSpPr>
            <a:spLocks noGrp="1"/>
          </p:cNvSpPr>
          <p:nvPr>
            <p:ph type="body" sz="half" idx="2"/>
          </p:nvPr>
        </p:nvSpPr>
        <p:spPr>
          <a:xfrm>
            <a:off x="857250" y="725714"/>
            <a:ext cx="3086100" cy="3094685"/>
          </a:xfrm>
        </p:spPr>
        <p:txBody>
          <a:bodyPr/>
          <a:lstStyle/>
          <a:p>
            <a:r>
              <a:rPr lang="en-US" dirty="0"/>
              <a:t>Prevention as the Primary Focus of Food </a:t>
            </a:r>
            <a:r>
              <a:rPr lang="en-US" dirty="0" smtClean="0"/>
              <a:t>Safety</a:t>
            </a:r>
            <a:endParaRPr lang="en-US" dirty="0"/>
          </a:p>
        </p:txBody>
      </p:sp>
    </p:spTree>
    <p:extLst>
      <p:ext uri="{BB962C8B-B14F-4D97-AF65-F5344CB8AC3E}">
        <p14:creationId xmlns:p14="http://schemas.microsoft.com/office/powerpoint/2010/main" val="1686092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3"/>
            <a:ext cx="7556313" cy="1312049"/>
          </a:xfrm>
        </p:spPr>
        <p:txBody>
          <a:bodyPr/>
          <a:lstStyle/>
          <a:p>
            <a:r>
              <a:rPr lang="en-US" dirty="0"/>
              <a:t>Prevention Strategy: </a:t>
            </a:r>
            <a:r>
              <a:rPr lang="en-US" dirty="0" smtClean="0"/>
              <a:t/>
            </a:r>
            <a:br>
              <a:rPr lang="en-US" dirty="0" smtClean="0"/>
            </a:br>
            <a:r>
              <a:rPr lang="en-US" dirty="0" smtClean="0"/>
              <a:t>                    </a:t>
            </a:r>
            <a:r>
              <a:rPr lang="en-US" sz="3600" dirty="0" smtClean="0"/>
              <a:t>Dr</a:t>
            </a:r>
            <a:r>
              <a:rPr lang="en-US" sz="3600" dirty="0"/>
              <a:t>. Margaret Hamburg  </a:t>
            </a:r>
          </a:p>
        </p:txBody>
      </p:sp>
      <p:sp>
        <p:nvSpPr>
          <p:cNvPr id="3" name="Content Placeholder 2"/>
          <p:cNvSpPr>
            <a:spLocks noGrp="1"/>
          </p:cNvSpPr>
          <p:nvPr>
            <p:ph sz="half" idx="1"/>
          </p:nvPr>
        </p:nvSpPr>
        <p:spPr/>
        <p:txBody>
          <a:bodyPr/>
          <a:lstStyle/>
          <a:p>
            <a:r>
              <a:rPr lang="en-US" sz="2400" dirty="0" smtClean="0"/>
              <a:t>“It’s much </a:t>
            </a:r>
            <a:r>
              <a:rPr lang="en-US" sz="2400" dirty="0"/>
              <a:t>more cost-effective and much more effective in terms of reducing unnecessary illness to try and identify points of vulnerability ahead of time, address them and prevent problems from happening in the first place.”</a:t>
            </a:r>
          </a:p>
          <a:p>
            <a:endParaRPr lang="en-US" dirty="0"/>
          </a:p>
        </p:txBody>
      </p:sp>
      <p:pic>
        <p:nvPicPr>
          <p:cNvPr id="5" name="Content Placeholder 4" descr="imgres.jpeg"/>
          <p:cNvPicPr>
            <a:picLocks noGrp="1" noChangeAspect="1"/>
          </p:cNvPicPr>
          <p:nvPr>
            <p:ph sz="half" idx="2"/>
          </p:nvPr>
        </p:nvPicPr>
        <p:blipFill>
          <a:blip r:embed="rId2">
            <a:extLst>
              <a:ext uri="{28A0092B-C50C-407E-A947-70E740481C1C}">
                <a14:useLocalDpi xmlns:a14="http://schemas.microsoft.com/office/drawing/2010/main" val="0"/>
              </a:ext>
            </a:extLst>
          </a:blip>
          <a:srcRect t="4677" b="4677"/>
          <a:stretch>
            <a:fillRect/>
          </a:stretch>
        </p:blipFill>
        <p:spPr/>
      </p:pic>
    </p:spTree>
    <p:extLst>
      <p:ext uri="{BB962C8B-B14F-4D97-AF65-F5344CB8AC3E}">
        <p14:creationId xmlns:p14="http://schemas.microsoft.com/office/powerpoint/2010/main" val="7455324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1257620"/>
          </a:xfrm>
        </p:spPr>
        <p:txBody>
          <a:bodyPr/>
          <a:lstStyle/>
          <a:p>
            <a:r>
              <a:rPr lang="en-US" dirty="0" smtClean="0"/>
              <a:t>Support for New FDA Legislation</a:t>
            </a:r>
            <a:endParaRPr lang="en-US" dirty="0"/>
          </a:p>
        </p:txBody>
      </p:sp>
      <p:pic>
        <p:nvPicPr>
          <p:cNvPr id="10" name="Content Placeholder 9" descr="imgres-1.jpeg"/>
          <p:cNvPicPr>
            <a:picLocks noGrp="1" noChangeAspect="1"/>
          </p:cNvPicPr>
          <p:nvPr>
            <p:ph sz="half" idx="1"/>
          </p:nvPr>
        </p:nvPicPr>
        <p:blipFill>
          <a:blip r:embed="rId2">
            <a:extLst>
              <a:ext uri="{28A0092B-C50C-407E-A947-70E740481C1C}">
                <a14:useLocalDpi xmlns:a14="http://schemas.microsoft.com/office/drawing/2010/main" val="0"/>
              </a:ext>
            </a:extLst>
          </a:blip>
          <a:srcRect l="17375" r="17375"/>
          <a:stretch>
            <a:fillRect/>
          </a:stretch>
        </p:blipFill>
        <p:spPr/>
      </p:pic>
      <p:sp>
        <p:nvSpPr>
          <p:cNvPr id="9" name="Content Placeholder 8"/>
          <p:cNvSpPr>
            <a:spLocks noGrp="1"/>
          </p:cNvSpPr>
          <p:nvPr>
            <p:ph sz="half" idx="2"/>
          </p:nvPr>
        </p:nvSpPr>
        <p:spPr>
          <a:xfrm>
            <a:off x="4399878" y="1560286"/>
            <a:ext cx="3657600" cy="4565877"/>
          </a:xfrm>
        </p:spPr>
        <p:txBody>
          <a:bodyPr>
            <a:normAutofit fontScale="92500" lnSpcReduction="10000"/>
          </a:bodyPr>
          <a:lstStyle/>
          <a:p>
            <a:r>
              <a:rPr lang="en-US" sz="2400" dirty="0" smtClean="0"/>
              <a:t>The Obama Administration advocated for the enactment </a:t>
            </a:r>
            <a:r>
              <a:rPr lang="en-US" sz="2400" dirty="0"/>
              <a:t>of the </a:t>
            </a:r>
            <a:r>
              <a:rPr lang="en-US" sz="2400" dirty="0" smtClean="0"/>
              <a:t>historic Food </a:t>
            </a:r>
            <a:r>
              <a:rPr lang="en-US" sz="2400" dirty="0"/>
              <a:t>Safety Modernization </a:t>
            </a:r>
            <a:r>
              <a:rPr lang="en-US" sz="2400" dirty="0" smtClean="0"/>
              <a:t>Act</a:t>
            </a:r>
          </a:p>
          <a:p>
            <a:r>
              <a:rPr lang="en-US" sz="2400" dirty="0" smtClean="0"/>
              <a:t>Signed on January 4, 2011</a:t>
            </a:r>
          </a:p>
          <a:p>
            <a:r>
              <a:rPr lang="en-US" sz="2400" dirty="0"/>
              <a:t>Focus on prevention and a pro-active approach to </a:t>
            </a:r>
            <a:r>
              <a:rPr lang="en-US" sz="2400" dirty="0" smtClean="0"/>
              <a:t>foodborne illness</a:t>
            </a:r>
          </a:p>
          <a:p>
            <a:r>
              <a:rPr lang="en-US" sz="2400" dirty="0" smtClean="0"/>
              <a:t>Serious funding issues</a:t>
            </a:r>
            <a:endParaRPr lang="en-US" sz="2400" dirty="0"/>
          </a:p>
          <a:p>
            <a:endParaRPr lang="en-US" dirty="0"/>
          </a:p>
        </p:txBody>
      </p:sp>
    </p:spTree>
    <p:extLst>
      <p:ext uri="{BB962C8B-B14F-4D97-AF65-F5344CB8AC3E}">
        <p14:creationId xmlns:p14="http://schemas.microsoft.com/office/powerpoint/2010/main" val="2825232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7"/>
            <a:ext cx="4038600" cy="1362475"/>
          </a:xfrm>
        </p:spPr>
        <p:txBody>
          <a:bodyPr>
            <a:normAutofit/>
          </a:bodyPr>
          <a:lstStyle/>
          <a:p>
            <a:endParaRPr lang="en-US" dirty="0"/>
          </a:p>
        </p:txBody>
      </p:sp>
      <p:sp>
        <p:nvSpPr>
          <p:cNvPr id="4" name="Subtitle 3"/>
          <p:cNvSpPr>
            <a:spLocks noGrp="1"/>
          </p:cNvSpPr>
          <p:nvPr>
            <p:ph type="subTitle" idx="1"/>
          </p:nvPr>
        </p:nvSpPr>
        <p:spPr/>
        <p:txBody>
          <a:bodyPr/>
          <a:lstStyle/>
          <a:p>
            <a:endParaRPr lang="en-US" dirty="0"/>
          </a:p>
        </p:txBody>
      </p:sp>
      <p:pic>
        <p:nvPicPr>
          <p:cNvPr id="8" name="Picture Placeholder 7" descr="imgres.jpeg"/>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1935" b="-21935"/>
          <a:stretch>
            <a:fillRect/>
          </a:stretch>
        </p:blipFill>
        <p:spPr/>
      </p:pic>
      <p:pic>
        <p:nvPicPr>
          <p:cNvPr id="9" name="Picture Placeholder 8" descr="imgres-1.jpe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416" r="16416"/>
          <a:stretch>
            <a:fillRect/>
          </a:stretch>
        </p:blipFill>
        <p:spPr/>
      </p:pic>
      <p:sp>
        <p:nvSpPr>
          <p:cNvPr id="5" name="Text Placeholder 4"/>
          <p:cNvSpPr>
            <a:spLocks noGrp="1"/>
          </p:cNvSpPr>
          <p:nvPr>
            <p:ph type="body" sz="half" idx="2"/>
          </p:nvPr>
        </p:nvSpPr>
        <p:spPr>
          <a:xfrm>
            <a:off x="471715" y="1016000"/>
            <a:ext cx="3864428" cy="3193143"/>
          </a:xfrm>
        </p:spPr>
        <p:txBody>
          <a:bodyPr/>
          <a:lstStyle/>
          <a:p>
            <a:r>
              <a:rPr lang="en-US" dirty="0"/>
              <a:t>Prevention as the Primary Focus of Food </a:t>
            </a:r>
            <a:r>
              <a:rPr lang="en-US" dirty="0" smtClean="0"/>
              <a:t>Safety</a:t>
            </a:r>
            <a:endParaRPr lang="en-US" dirty="0"/>
          </a:p>
        </p:txBody>
      </p:sp>
    </p:spTree>
    <p:extLst>
      <p:ext uri="{BB962C8B-B14F-4D97-AF65-F5344CB8AC3E}">
        <p14:creationId xmlns:p14="http://schemas.microsoft.com/office/powerpoint/2010/main" val="40238514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“Downer Cows” and BSE Concerns</a:t>
            </a:r>
            <a:endParaRPr lang="en-US" dirty="0"/>
          </a:p>
        </p:txBody>
      </p:sp>
      <p:pic>
        <p:nvPicPr>
          <p:cNvPr id="5" name="Content Placeholder 4" descr="al-downer_calf_hsus.jpeg"/>
          <p:cNvPicPr>
            <a:picLocks noGrp="1" noChangeAspect="1"/>
          </p:cNvPicPr>
          <p:nvPr>
            <p:ph sz="half" idx="1"/>
          </p:nvPr>
        </p:nvPicPr>
        <p:blipFill>
          <a:blip r:embed="rId2">
            <a:extLst>
              <a:ext uri="{28A0092B-C50C-407E-A947-70E740481C1C}">
                <a14:useLocalDpi xmlns:a14="http://schemas.microsoft.com/office/drawing/2010/main" val="0"/>
              </a:ext>
            </a:extLst>
          </a:blip>
          <a:srcRect l="16871" r="16871"/>
          <a:stretch>
            <a:fillRect/>
          </a:stretch>
        </p:blipFill>
        <p:spPr/>
      </p:pic>
      <p:sp>
        <p:nvSpPr>
          <p:cNvPr id="4" name="Content Placeholder 3"/>
          <p:cNvSpPr>
            <a:spLocks noGrp="1"/>
          </p:cNvSpPr>
          <p:nvPr>
            <p:ph sz="half" idx="2"/>
          </p:nvPr>
        </p:nvSpPr>
        <p:spPr/>
        <p:txBody>
          <a:bodyPr>
            <a:normAutofit/>
          </a:bodyPr>
          <a:lstStyle/>
          <a:p>
            <a:r>
              <a:rPr lang="en-US" sz="2400" dirty="0"/>
              <a:t>New rules </a:t>
            </a:r>
            <a:r>
              <a:rPr lang="en-US" sz="2400" dirty="0" smtClean="0"/>
              <a:t>removed the exception </a:t>
            </a:r>
            <a:r>
              <a:rPr lang="en-US" sz="2400" dirty="0"/>
              <a:t>that allowed certain downer cows to be used in </a:t>
            </a:r>
            <a:r>
              <a:rPr lang="en-US" sz="2400" dirty="0" smtClean="0"/>
              <a:t>the food </a:t>
            </a:r>
            <a:r>
              <a:rPr lang="en-US" sz="2400" dirty="0"/>
              <a:t>system</a:t>
            </a:r>
          </a:p>
          <a:p>
            <a:endParaRPr lang="en-US" sz="2400" dirty="0"/>
          </a:p>
        </p:txBody>
      </p:sp>
    </p:spTree>
    <p:extLst>
      <p:ext uri="{BB962C8B-B14F-4D97-AF65-F5344CB8AC3E}">
        <p14:creationId xmlns:p14="http://schemas.microsoft.com/office/powerpoint/2010/main" val="977329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Expanded definition of adulterants in meat</a:t>
            </a:r>
            <a:endParaRPr lang="en-US" dirty="0"/>
          </a:p>
        </p:txBody>
      </p:sp>
      <p:sp>
        <p:nvSpPr>
          <p:cNvPr id="4" name="Content Placeholder 3"/>
          <p:cNvSpPr>
            <a:spLocks noGrp="1"/>
          </p:cNvSpPr>
          <p:nvPr>
            <p:ph sz="half" idx="1"/>
          </p:nvPr>
        </p:nvSpPr>
        <p:spPr/>
        <p:txBody>
          <a:bodyPr>
            <a:normAutofit fontScale="92500" lnSpcReduction="10000"/>
          </a:bodyPr>
          <a:lstStyle/>
          <a:p>
            <a:r>
              <a:rPr lang="en-US" sz="2400" dirty="0"/>
              <a:t>The USDA FSIS announced six new forms of E. coli will be considered “adulterants” along with E. coli O157.H7</a:t>
            </a:r>
          </a:p>
          <a:p>
            <a:r>
              <a:rPr lang="en-US" sz="2400" dirty="0"/>
              <a:t>New testing required in </a:t>
            </a:r>
            <a:r>
              <a:rPr lang="en-US" sz="2400" dirty="0" smtClean="0"/>
              <a:t>2012</a:t>
            </a:r>
          </a:p>
          <a:p>
            <a:r>
              <a:rPr lang="en-US" sz="2400" dirty="0" smtClean="0"/>
              <a:t>Vocal opposition from meat processing industry</a:t>
            </a:r>
            <a:endParaRPr lang="en-US" sz="2400" dirty="0"/>
          </a:p>
          <a:p>
            <a:endParaRPr lang="en-US" dirty="0"/>
          </a:p>
        </p:txBody>
      </p:sp>
      <p:pic>
        <p:nvPicPr>
          <p:cNvPr id="6" name="Content Placeholder 5" descr="imgres-2.jpeg"/>
          <p:cNvPicPr>
            <a:picLocks noGrp="1" noChangeAspect="1"/>
          </p:cNvPicPr>
          <p:nvPr>
            <p:ph sz="half" idx="2"/>
          </p:nvPr>
        </p:nvPicPr>
        <p:blipFill>
          <a:blip r:embed="rId2">
            <a:extLst>
              <a:ext uri="{28A0092B-C50C-407E-A947-70E740481C1C}">
                <a14:useLocalDpi xmlns:a14="http://schemas.microsoft.com/office/drawing/2010/main" val="0"/>
              </a:ext>
            </a:extLst>
          </a:blip>
          <a:srcRect l="19014" r="19014"/>
          <a:stretch>
            <a:fillRect/>
          </a:stretch>
        </p:blipFill>
        <p:spPr/>
      </p:pic>
    </p:spTree>
    <p:extLst>
      <p:ext uri="{BB962C8B-B14F-4D97-AF65-F5344CB8AC3E}">
        <p14:creationId xmlns:p14="http://schemas.microsoft.com/office/powerpoint/2010/main" val="6236832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484094"/>
            <a:ext cx="7556313" cy="1330192"/>
          </a:xfrm>
        </p:spPr>
        <p:txBody>
          <a:bodyPr/>
          <a:lstStyle/>
          <a:p>
            <a:r>
              <a:rPr lang="en-US" dirty="0" smtClean="0"/>
              <a:t>Country of origin labeling for meat products</a:t>
            </a:r>
            <a:endParaRPr lang="en-US" dirty="0"/>
          </a:p>
        </p:txBody>
      </p:sp>
      <p:pic>
        <p:nvPicPr>
          <p:cNvPr id="6" name="Content Placeholder 5" descr="ranchers.jpeg"/>
          <p:cNvPicPr>
            <a:picLocks noGrp="1" noChangeAspect="1"/>
          </p:cNvPicPr>
          <p:nvPr>
            <p:ph sz="half" idx="1"/>
          </p:nvPr>
        </p:nvPicPr>
        <p:blipFill>
          <a:blip r:embed="rId2">
            <a:extLst>
              <a:ext uri="{28A0092B-C50C-407E-A947-70E740481C1C}">
                <a14:useLocalDpi xmlns:a14="http://schemas.microsoft.com/office/drawing/2010/main" val="0"/>
              </a:ext>
            </a:extLst>
          </a:blip>
          <a:srcRect l="17509" r="17509"/>
          <a:stretch>
            <a:fillRect/>
          </a:stretch>
        </p:blipFill>
        <p:spPr/>
      </p:pic>
      <p:sp>
        <p:nvSpPr>
          <p:cNvPr id="5" name="Content Placeholder 4"/>
          <p:cNvSpPr>
            <a:spLocks noGrp="1"/>
          </p:cNvSpPr>
          <p:nvPr>
            <p:ph sz="half" idx="2"/>
          </p:nvPr>
        </p:nvSpPr>
        <p:spPr/>
        <p:txBody>
          <a:bodyPr/>
          <a:lstStyle/>
          <a:p>
            <a:r>
              <a:rPr lang="en-US" sz="2400" dirty="0" smtClean="0"/>
              <a:t>Regulations enforcing country of origin labeling for certain meat products</a:t>
            </a:r>
          </a:p>
          <a:p>
            <a:r>
              <a:rPr lang="en-US" sz="2400" dirty="0" smtClean="0"/>
              <a:t>Now subject to trade challenge </a:t>
            </a:r>
            <a:endParaRPr lang="en-US" sz="2400" dirty="0"/>
          </a:p>
          <a:p>
            <a:endParaRPr lang="en-US" dirty="0"/>
          </a:p>
          <a:p>
            <a:endParaRPr lang="en-US" dirty="0"/>
          </a:p>
        </p:txBody>
      </p:sp>
    </p:spTree>
    <p:extLst>
      <p:ext uri="{BB962C8B-B14F-4D97-AF65-F5344CB8AC3E}">
        <p14:creationId xmlns:p14="http://schemas.microsoft.com/office/powerpoint/2010/main" val="333543109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pic>
        <p:nvPicPr>
          <p:cNvPr id="10" name="Picture Placeholder 9" descr="Soy-whey-protein-diet.jpeg"/>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7870" r="17870"/>
          <a:stretch>
            <a:fillRect/>
          </a:stretch>
        </p:blipFill>
        <p:spPr/>
      </p:pic>
      <p:pic>
        <p:nvPicPr>
          <p:cNvPr id="11" name="Picture Placeholder 10" descr="obesity-in-children.jpe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694" b="-6694"/>
          <a:stretch>
            <a:fillRect/>
          </a:stretch>
        </p:blipFill>
        <p:spPr>
          <a:xfrm>
            <a:off x="6438900" y="2378075"/>
            <a:ext cx="2400300" cy="2038350"/>
          </a:xfrm>
        </p:spPr>
      </p:pic>
      <p:sp>
        <p:nvSpPr>
          <p:cNvPr id="7" name="Text Placeholder 6"/>
          <p:cNvSpPr>
            <a:spLocks noGrp="1"/>
          </p:cNvSpPr>
          <p:nvPr>
            <p:ph type="body" sz="half" idx="2"/>
          </p:nvPr>
        </p:nvSpPr>
        <p:spPr/>
        <p:txBody>
          <a:bodyPr/>
          <a:lstStyle/>
          <a:p>
            <a:r>
              <a:rPr lang="en-US" dirty="0" smtClean="0"/>
              <a:t>Nutrition and Health Concerns</a:t>
            </a:r>
            <a:endParaRPr lang="en-US" dirty="0"/>
          </a:p>
        </p:txBody>
      </p:sp>
    </p:spTree>
    <p:extLst>
      <p:ext uri="{BB962C8B-B14F-4D97-AF65-F5344CB8AC3E}">
        <p14:creationId xmlns:p14="http://schemas.microsoft.com/office/powerpoint/2010/main" val="23616602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0554" y="707571"/>
            <a:ext cx="4016633" cy="3283858"/>
          </a:xfrm>
        </p:spPr>
        <p:txBody>
          <a:bodyPr>
            <a:noAutofit/>
          </a:bodyPr>
          <a:lstStyle/>
          <a:p>
            <a:r>
              <a:rPr lang="en-US" sz="3200" dirty="0" smtClean="0"/>
              <a:t>Considering the context of the 2008 election: </a:t>
            </a:r>
            <a:br>
              <a:rPr lang="en-US" sz="3200" dirty="0" smtClean="0"/>
            </a:br>
            <a:r>
              <a:rPr lang="en-US" sz="3200" dirty="0" smtClean="0"/>
              <a:t>Emerging areas </a:t>
            </a:r>
            <a:r>
              <a:rPr lang="en-US" sz="3200" dirty="0"/>
              <a:t>of </a:t>
            </a:r>
            <a:r>
              <a:rPr lang="en-US" sz="3200" dirty="0" smtClean="0"/>
              <a:t>interest  in our food system</a:t>
            </a:r>
            <a:endParaRPr lang="en-US" sz="3200" dirty="0"/>
          </a:p>
        </p:txBody>
      </p:sp>
      <p:sp>
        <p:nvSpPr>
          <p:cNvPr id="13" name="Text Placeholder 12"/>
          <p:cNvSpPr>
            <a:spLocks noGrp="1"/>
          </p:cNvSpPr>
          <p:nvPr>
            <p:ph type="body" sz="half" idx="2"/>
          </p:nvPr>
        </p:nvSpPr>
        <p:spPr>
          <a:xfrm>
            <a:off x="381094" y="4844143"/>
            <a:ext cx="4015304" cy="1282020"/>
          </a:xfrm>
        </p:spPr>
        <p:txBody>
          <a:bodyPr>
            <a:normAutofit lnSpcReduction="10000"/>
          </a:bodyPr>
          <a:lstStyle/>
          <a:p>
            <a:r>
              <a:rPr lang="en-US" sz="2400" dirty="0" smtClean="0"/>
              <a:t>What are we eating?</a:t>
            </a:r>
          </a:p>
          <a:p>
            <a:r>
              <a:rPr lang="en-US" sz="2400" dirty="0" smtClean="0"/>
              <a:t>What is in our food?</a:t>
            </a:r>
          </a:p>
          <a:p>
            <a:r>
              <a:rPr lang="en-US" sz="2400" dirty="0" smtClean="0"/>
              <a:t>How is our food produced?</a:t>
            </a:r>
            <a:endParaRPr lang="en-US" sz="2400" dirty="0"/>
          </a:p>
        </p:txBody>
      </p:sp>
      <p:pic>
        <p:nvPicPr>
          <p:cNvPr id="3" name="Picture Placeholder 2" descr="vegetable-and-fruit.jpe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705" r="3705"/>
          <a:stretch>
            <a:fillRect/>
          </a:stretch>
        </p:blipFill>
        <p:spPr/>
      </p:pic>
      <p:pic>
        <p:nvPicPr>
          <p:cNvPr id="4" name="Picture Placeholder 3" descr="imgres.jpeg"/>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6918" r="26918"/>
          <a:stretch>
            <a:fillRect/>
          </a:stretch>
        </p:blipFill>
        <p:spPr/>
      </p:pic>
      <p:pic>
        <p:nvPicPr>
          <p:cNvPr id="2" name="Picture Placeholder 1" descr="steak%20dinner.jpeg"/>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0381" r="10381"/>
          <a:stretch>
            <a:fillRect/>
          </a:stretch>
        </p:blipFill>
        <p:spPr/>
      </p:pic>
    </p:spTree>
    <p:extLst>
      <p:ext uri="{BB962C8B-B14F-4D97-AF65-F5344CB8AC3E}">
        <p14:creationId xmlns:p14="http://schemas.microsoft.com/office/powerpoint/2010/main" val="290959225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484094"/>
            <a:ext cx="7556313" cy="1293906"/>
          </a:xfrm>
        </p:spPr>
        <p:txBody>
          <a:bodyPr/>
          <a:lstStyle/>
          <a:p>
            <a:r>
              <a:rPr lang="en-US" dirty="0" smtClean="0"/>
              <a:t>Task </a:t>
            </a:r>
            <a:r>
              <a:rPr lang="en-US" dirty="0"/>
              <a:t>Force on Childhood Obesity</a:t>
            </a:r>
          </a:p>
        </p:txBody>
      </p:sp>
      <p:sp>
        <p:nvSpPr>
          <p:cNvPr id="8" name="Content Placeholder 7"/>
          <p:cNvSpPr>
            <a:spLocks noGrp="1"/>
          </p:cNvSpPr>
          <p:nvPr>
            <p:ph idx="1"/>
          </p:nvPr>
        </p:nvSpPr>
        <p:spPr>
          <a:xfrm>
            <a:off x="498474" y="1981200"/>
            <a:ext cx="7556313" cy="4241800"/>
          </a:xfrm>
        </p:spPr>
        <p:txBody>
          <a:bodyPr>
            <a:normAutofit/>
          </a:bodyPr>
          <a:lstStyle/>
          <a:p>
            <a:r>
              <a:rPr lang="en-US" dirty="0" smtClean="0"/>
              <a:t>Mission:  to </a:t>
            </a:r>
            <a:r>
              <a:rPr lang="en-US" dirty="0"/>
              <a:t>develop and implement an inter-agency plan that details a coordinated strategy, identifies key benchmarks, and outlines an action plan to end the problem of childhood obesity within a generation</a:t>
            </a:r>
            <a:r>
              <a:rPr lang="en-US" dirty="0" smtClean="0"/>
              <a:t>.</a:t>
            </a:r>
          </a:p>
          <a:p>
            <a:r>
              <a:rPr lang="en-US" dirty="0" smtClean="0"/>
              <a:t>The </a:t>
            </a:r>
            <a:r>
              <a:rPr lang="en-US" dirty="0"/>
              <a:t>goal of the action plan is to reduce the childhood obesity rate to just five percent by 2030 – the same rate before childhood obesity first began to rise in the late 1970s.</a:t>
            </a:r>
          </a:p>
        </p:txBody>
      </p:sp>
    </p:spTree>
    <p:extLst>
      <p:ext uri="{BB962C8B-B14F-4D97-AF65-F5344CB8AC3E}">
        <p14:creationId xmlns:p14="http://schemas.microsoft.com/office/powerpoint/2010/main" val="113230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Michele Obama: Let’s Move</a:t>
            </a:r>
            <a:endParaRPr lang="en-US" dirty="0"/>
          </a:p>
        </p:txBody>
      </p:sp>
      <p:sp>
        <p:nvSpPr>
          <p:cNvPr id="8" name="Content Placeholder 7"/>
          <p:cNvSpPr>
            <a:spLocks noGrp="1"/>
          </p:cNvSpPr>
          <p:nvPr>
            <p:ph sz="half" idx="1"/>
          </p:nvPr>
        </p:nvSpPr>
        <p:spPr/>
        <p:txBody>
          <a:bodyPr>
            <a:normAutofit/>
          </a:bodyPr>
          <a:lstStyle/>
          <a:p>
            <a:r>
              <a:rPr lang="en-US" sz="2400" dirty="0" smtClean="0"/>
              <a:t>Educational and inspirational campaign to address the problem of obesity in children</a:t>
            </a:r>
          </a:p>
          <a:p>
            <a:r>
              <a:rPr lang="en-US" sz="2400" dirty="0" smtClean="0"/>
              <a:t>"</a:t>
            </a:r>
            <a:r>
              <a:rPr lang="en-US" sz="2400" dirty="0"/>
              <a:t>The physical and emotional health of an entire generation and the economic health and security of our nation is at stake."</a:t>
            </a:r>
          </a:p>
        </p:txBody>
      </p:sp>
      <p:pic>
        <p:nvPicPr>
          <p:cNvPr id="10" name="Content Placeholder 9" descr="imgres-2.jpeg"/>
          <p:cNvPicPr>
            <a:picLocks noGrp="1" noChangeAspect="1"/>
          </p:cNvPicPr>
          <p:nvPr>
            <p:ph sz="half" idx="2"/>
          </p:nvPr>
        </p:nvPicPr>
        <p:blipFill>
          <a:blip r:embed="rId2">
            <a:extLst>
              <a:ext uri="{28A0092B-C50C-407E-A947-70E740481C1C}">
                <a14:useLocalDpi xmlns:a14="http://schemas.microsoft.com/office/drawing/2010/main" val="0"/>
              </a:ext>
            </a:extLst>
          </a:blip>
          <a:srcRect t="-21955" b="-21955"/>
          <a:stretch>
            <a:fillRect/>
          </a:stretch>
        </p:blipFill>
        <p:spPr>
          <a:xfrm>
            <a:off x="4400550" y="1985963"/>
            <a:ext cx="3657600" cy="4140200"/>
          </a:xfrm>
        </p:spPr>
      </p:pic>
    </p:spTree>
    <p:extLst>
      <p:ext uri="{BB962C8B-B14F-4D97-AF65-F5344CB8AC3E}">
        <p14:creationId xmlns:p14="http://schemas.microsoft.com/office/powerpoint/2010/main" val="635951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Move Efforts </a:t>
            </a:r>
            <a:endParaRPr lang="en-US" dirty="0"/>
          </a:p>
        </p:txBody>
      </p:sp>
      <p:sp>
        <p:nvSpPr>
          <p:cNvPr id="3" name="Content Placeholder 2"/>
          <p:cNvSpPr>
            <a:spLocks noGrp="1"/>
          </p:cNvSpPr>
          <p:nvPr>
            <p:ph sz="half" idx="1"/>
          </p:nvPr>
        </p:nvSpPr>
        <p:spPr/>
        <p:txBody>
          <a:bodyPr>
            <a:normAutofit/>
          </a:bodyPr>
          <a:lstStyle/>
          <a:p>
            <a:r>
              <a:rPr lang="en-US" sz="2400" dirty="0" smtClean="0"/>
              <a:t>Support for </a:t>
            </a:r>
            <a:r>
              <a:rPr lang="en-US" sz="2400" dirty="0"/>
              <a:t>Healthy </a:t>
            </a:r>
            <a:r>
              <a:rPr lang="en-US" sz="2400" dirty="0" smtClean="0"/>
              <a:t>School Lunches</a:t>
            </a:r>
          </a:p>
          <a:p>
            <a:r>
              <a:rPr lang="en-US" sz="2400" dirty="0" smtClean="0"/>
              <a:t>Efforts to Improve Access &amp; Affordability of Healthy Foods </a:t>
            </a:r>
          </a:p>
          <a:p>
            <a:r>
              <a:rPr lang="en-US" sz="2400" dirty="0"/>
              <a:t>I</a:t>
            </a:r>
            <a:r>
              <a:rPr lang="en-US" sz="2400" dirty="0" smtClean="0"/>
              <a:t>ncrease Physical Activity of Children</a:t>
            </a:r>
          </a:p>
          <a:p>
            <a:r>
              <a:rPr lang="en-US" sz="2400" dirty="0" smtClean="0"/>
              <a:t>Educational Campaign</a:t>
            </a:r>
          </a:p>
        </p:txBody>
      </p:sp>
      <p:pic>
        <p:nvPicPr>
          <p:cNvPr id="5" name="Content Placeholder 4" descr="palmettovore250.jpg"/>
          <p:cNvPicPr>
            <a:picLocks noGrp="1" noChangeAspect="1"/>
          </p:cNvPicPr>
          <p:nvPr>
            <p:ph sz="half" idx="2"/>
          </p:nvPr>
        </p:nvPicPr>
        <p:blipFill>
          <a:blip r:embed="rId2">
            <a:extLst>
              <a:ext uri="{28A0092B-C50C-407E-A947-70E740481C1C}">
                <a14:useLocalDpi xmlns:a14="http://schemas.microsoft.com/office/drawing/2010/main" val="0"/>
              </a:ext>
            </a:extLst>
          </a:blip>
          <a:srcRect l="14663" r="14663"/>
          <a:stretch>
            <a:fillRect/>
          </a:stretch>
        </p:blipFill>
        <p:spPr/>
      </p:pic>
    </p:spTree>
    <p:extLst>
      <p:ext uri="{BB962C8B-B14F-4D97-AF65-F5344CB8AC3E}">
        <p14:creationId xmlns:p14="http://schemas.microsoft.com/office/powerpoint/2010/main" val="2069226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49620"/>
          </a:xfrm>
        </p:spPr>
        <p:txBody>
          <a:bodyPr/>
          <a:lstStyle/>
          <a:p>
            <a:r>
              <a:rPr lang="en-US" dirty="0" smtClean="0"/>
              <a:t>My Plate</a:t>
            </a:r>
            <a:endParaRPr lang="en-US" dirty="0"/>
          </a:p>
        </p:txBody>
      </p:sp>
      <p:sp>
        <p:nvSpPr>
          <p:cNvPr id="3" name="Content Placeholder 2"/>
          <p:cNvSpPr>
            <a:spLocks noGrp="1"/>
          </p:cNvSpPr>
          <p:nvPr>
            <p:ph sz="half" idx="1"/>
          </p:nvPr>
        </p:nvSpPr>
        <p:spPr>
          <a:xfrm>
            <a:off x="498518" y="1378856"/>
            <a:ext cx="3657600" cy="5188857"/>
          </a:xfrm>
        </p:spPr>
        <p:txBody>
          <a:bodyPr>
            <a:normAutofit fontScale="47500" lnSpcReduction="20000"/>
          </a:bodyPr>
          <a:lstStyle/>
          <a:p>
            <a:pPr marL="0" indent="0">
              <a:buNone/>
            </a:pPr>
            <a:r>
              <a:rPr lang="en-US" sz="3800" dirty="0"/>
              <a:t>Balancing Calories</a:t>
            </a:r>
          </a:p>
          <a:p>
            <a:r>
              <a:rPr lang="en-US" sz="2900" dirty="0"/>
              <a:t>Enjoy your food, but eat less.</a:t>
            </a:r>
          </a:p>
          <a:p>
            <a:r>
              <a:rPr lang="en-US" sz="2900" dirty="0"/>
              <a:t>Avoid oversized portions. </a:t>
            </a:r>
          </a:p>
          <a:p>
            <a:pPr marL="0" indent="0">
              <a:buNone/>
            </a:pPr>
            <a:r>
              <a:rPr lang="en-US" sz="3800" dirty="0"/>
              <a:t>Foods to Increase</a:t>
            </a:r>
          </a:p>
          <a:p>
            <a:r>
              <a:rPr lang="en-US" sz="2900" dirty="0"/>
              <a:t>Make half your plate fruits and vegetables.</a:t>
            </a:r>
          </a:p>
          <a:p>
            <a:r>
              <a:rPr lang="en-US" sz="2900" dirty="0"/>
              <a:t>Make at least half your grains whole grains.</a:t>
            </a:r>
          </a:p>
          <a:p>
            <a:r>
              <a:rPr lang="en-US" sz="2900" dirty="0"/>
              <a:t>Switch to fat-free or low-fat (1%) milk.</a:t>
            </a:r>
          </a:p>
          <a:p>
            <a:pPr marL="0" indent="0">
              <a:buNone/>
            </a:pPr>
            <a:r>
              <a:rPr lang="en-US" sz="3800" dirty="0"/>
              <a:t>Foods to Reduce</a:t>
            </a:r>
          </a:p>
          <a:p>
            <a:r>
              <a:rPr lang="en-US" sz="3000" dirty="0"/>
              <a:t>Compare sodium in foods like soup, bread, and frozen meals and choose the foods with lower numbers.</a:t>
            </a:r>
          </a:p>
          <a:p>
            <a:r>
              <a:rPr lang="en-US" sz="3000" dirty="0"/>
              <a:t>Drink water instead of sugary drinks.</a:t>
            </a:r>
          </a:p>
          <a:p>
            <a:endParaRPr lang="en-US" sz="3000" dirty="0"/>
          </a:p>
        </p:txBody>
      </p:sp>
      <p:pic>
        <p:nvPicPr>
          <p:cNvPr id="5" name="Content Placeholder 4" descr="myplate_green.jpeg"/>
          <p:cNvPicPr>
            <a:picLocks noGrp="1" noChangeAspect="1"/>
          </p:cNvPicPr>
          <p:nvPr>
            <p:ph sz="half" idx="2"/>
          </p:nvPr>
        </p:nvPicPr>
        <p:blipFill>
          <a:blip r:embed="rId2">
            <a:extLst>
              <a:ext uri="{28A0092B-C50C-407E-A947-70E740481C1C}">
                <a14:useLocalDpi xmlns:a14="http://schemas.microsoft.com/office/drawing/2010/main" val="0"/>
              </a:ext>
            </a:extLst>
          </a:blip>
          <a:srcRect l="9844" r="9844"/>
          <a:stretch>
            <a:fillRect/>
          </a:stretch>
        </p:blipFill>
        <p:spPr/>
      </p:pic>
    </p:spTree>
    <p:extLst>
      <p:ext uri="{BB962C8B-B14F-4D97-AF65-F5344CB8AC3E}">
        <p14:creationId xmlns:p14="http://schemas.microsoft.com/office/powerpoint/2010/main" val="3516730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Food Deserts</a:t>
            </a:r>
            <a:endParaRPr lang="en-US" dirty="0"/>
          </a:p>
        </p:txBody>
      </p:sp>
      <p:sp>
        <p:nvSpPr>
          <p:cNvPr id="2" name="Content Placeholder 1"/>
          <p:cNvSpPr>
            <a:spLocks noGrp="1"/>
          </p:cNvSpPr>
          <p:nvPr>
            <p:ph sz="half" idx="2"/>
          </p:nvPr>
        </p:nvSpPr>
        <p:spPr/>
        <p:txBody>
          <a:bodyPr>
            <a:normAutofit/>
          </a:bodyPr>
          <a:lstStyle/>
          <a:p>
            <a:r>
              <a:rPr lang="en-US" sz="2400" dirty="0"/>
              <a:t>Efforts to publicize problem of food deserts and encourage industry to locate in areas of need</a:t>
            </a:r>
          </a:p>
          <a:p>
            <a:r>
              <a:rPr lang="en-US" sz="2400" dirty="0"/>
              <a:t>Participating retailers include </a:t>
            </a:r>
            <a:r>
              <a:rPr lang="en-US" sz="2400" dirty="0" err="1" smtClean="0"/>
              <a:t>Walmart</a:t>
            </a:r>
            <a:endParaRPr lang="en-US" dirty="0"/>
          </a:p>
        </p:txBody>
      </p:sp>
      <p:pic>
        <p:nvPicPr>
          <p:cNvPr id="5" name="Content Placeholder 4" descr="5205644957_d37ee38fef_z.jpeg"/>
          <p:cNvPicPr>
            <a:picLocks noGrp="1" noChangeAspect="1"/>
          </p:cNvPicPr>
          <p:nvPr>
            <p:ph sz="half" idx="1"/>
          </p:nvPr>
        </p:nvPicPr>
        <p:blipFill>
          <a:blip r:embed="rId2">
            <a:extLst>
              <a:ext uri="{28A0092B-C50C-407E-A947-70E740481C1C}">
                <a14:useLocalDpi xmlns:a14="http://schemas.microsoft.com/office/drawing/2010/main" val="0"/>
              </a:ext>
            </a:extLst>
          </a:blip>
          <a:srcRect l="18666" r="18666"/>
          <a:stretch>
            <a:fillRect/>
          </a:stretch>
        </p:blipFill>
        <p:spPr/>
      </p:pic>
    </p:spTree>
    <p:extLst>
      <p:ext uri="{BB962C8B-B14F-4D97-AF65-F5344CB8AC3E}">
        <p14:creationId xmlns:p14="http://schemas.microsoft.com/office/powerpoint/2010/main" val="2507294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“Push Back”</a:t>
            </a:r>
            <a:endParaRPr lang="en-US" sz="4000" dirty="0"/>
          </a:p>
        </p:txBody>
      </p:sp>
      <p:sp>
        <p:nvSpPr>
          <p:cNvPr id="3" name="Text Placeholder 2"/>
          <p:cNvSpPr>
            <a:spLocks noGrp="1"/>
          </p:cNvSpPr>
          <p:nvPr>
            <p:ph type="body" sz="half" idx="2"/>
          </p:nvPr>
        </p:nvSpPr>
        <p:spPr>
          <a:xfrm>
            <a:off x="381094" y="4535424"/>
            <a:ext cx="6179566" cy="1590739"/>
          </a:xfrm>
        </p:spPr>
        <p:txBody>
          <a:bodyPr>
            <a:normAutofit/>
          </a:bodyPr>
          <a:lstStyle/>
          <a:p>
            <a:pPr marL="342900" indent="-342900">
              <a:buFont typeface="Arial"/>
              <a:buChar char="•"/>
            </a:pPr>
            <a:r>
              <a:rPr lang="en-US" sz="2400" dirty="0" smtClean="0"/>
              <a:t>Initiatives blocked by industry </a:t>
            </a:r>
            <a:endParaRPr lang="en-US" sz="2400" dirty="0"/>
          </a:p>
        </p:txBody>
      </p:sp>
      <p:pic>
        <p:nvPicPr>
          <p:cNvPr id="7" name="Picture Placeholder 6" descr="imgres-4.jpe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4142" r="14142"/>
          <a:stretch>
            <a:fillRect/>
          </a:stretch>
        </p:blipFill>
        <p:spPr/>
      </p:pic>
      <p:pic>
        <p:nvPicPr>
          <p:cNvPr id="5" name="Picture Placeholder 4" descr="20100822_iowa_egg_farm_33.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0846" r="20846"/>
          <a:stretch>
            <a:fillRect/>
          </a:stretch>
        </p:blipFill>
        <p:spPr/>
      </p:pic>
    </p:spTree>
    <p:extLst>
      <p:ext uri="{BB962C8B-B14F-4D97-AF65-F5344CB8AC3E}">
        <p14:creationId xmlns:p14="http://schemas.microsoft.com/office/powerpoint/2010/main" val="417409528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0554" y="2571749"/>
            <a:ext cx="4016633" cy="1637393"/>
          </a:xfrm>
        </p:spPr>
        <p:txBody>
          <a:bodyPr>
            <a:normAutofit/>
          </a:bodyPr>
          <a:lstStyle/>
          <a:p>
            <a:r>
              <a:rPr lang="en-US" dirty="0" smtClean="0"/>
              <a:t>Antibiotic Use in Livestock Production </a:t>
            </a:r>
            <a:br>
              <a:rPr lang="en-US" dirty="0" smtClean="0"/>
            </a:br>
            <a:endParaRPr lang="en-US" dirty="0"/>
          </a:p>
        </p:txBody>
      </p:sp>
      <p:sp>
        <p:nvSpPr>
          <p:cNvPr id="7" name="Text Placeholder 6"/>
          <p:cNvSpPr>
            <a:spLocks noGrp="1"/>
          </p:cNvSpPr>
          <p:nvPr>
            <p:ph type="body" sz="half" idx="2"/>
          </p:nvPr>
        </p:nvSpPr>
        <p:spPr>
          <a:xfrm>
            <a:off x="381094" y="4735286"/>
            <a:ext cx="4015304" cy="1390877"/>
          </a:xfrm>
        </p:spPr>
        <p:txBody>
          <a:bodyPr>
            <a:normAutofit/>
          </a:bodyPr>
          <a:lstStyle/>
          <a:p>
            <a:r>
              <a:rPr lang="en-US" sz="2400" dirty="0" smtClean="0"/>
              <a:t>Concerns Regarding Antibiotic </a:t>
            </a:r>
            <a:r>
              <a:rPr lang="en-US" sz="2400" dirty="0"/>
              <a:t>Resistant Bacteria</a:t>
            </a:r>
          </a:p>
        </p:txBody>
      </p:sp>
      <p:pic>
        <p:nvPicPr>
          <p:cNvPr id="2" name="Picture Placeholder 1" descr="hog.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513" r="16513"/>
          <a:stretch>
            <a:fillRect/>
          </a:stretch>
        </p:blipFill>
        <p:spPr/>
      </p:pic>
      <p:pic>
        <p:nvPicPr>
          <p:cNvPr id="3" name="Picture Placeholder 2" descr="mega dairy.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1772" r="11772"/>
          <a:stretch>
            <a:fillRect/>
          </a:stretch>
        </p:blipFill>
        <p:spPr/>
      </p:pic>
      <p:pic>
        <p:nvPicPr>
          <p:cNvPr id="4" name="Picture Placeholder 3" descr="Largest-indian-poultry-farm.jpg"/>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9776" r="29776"/>
          <a:stretch>
            <a:fillRect/>
          </a:stretch>
        </p:blipFill>
        <p:spPr/>
      </p:pic>
    </p:spTree>
    <p:extLst>
      <p:ext uri="{BB962C8B-B14F-4D97-AF65-F5344CB8AC3E}">
        <p14:creationId xmlns:p14="http://schemas.microsoft.com/office/powerpoint/2010/main" val="1803479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Cargill Ground Turkey</a:t>
            </a:r>
            <a:endParaRPr lang="en-US" dirty="0"/>
          </a:p>
        </p:txBody>
      </p:sp>
      <p:sp>
        <p:nvSpPr>
          <p:cNvPr id="3" name="Content Placeholder 2"/>
          <p:cNvSpPr>
            <a:spLocks noGrp="1"/>
          </p:cNvSpPr>
          <p:nvPr>
            <p:ph sz="half" idx="1"/>
          </p:nvPr>
        </p:nvSpPr>
        <p:spPr/>
        <p:txBody>
          <a:bodyPr>
            <a:normAutofit fontScale="92500" lnSpcReduction="20000"/>
          </a:bodyPr>
          <a:lstStyle/>
          <a:p>
            <a:r>
              <a:rPr lang="en-US" sz="2800" dirty="0" smtClean="0"/>
              <a:t>Over 36 million lbs. of ground turkey recalled last fall</a:t>
            </a:r>
          </a:p>
          <a:p>
            <a:r>
              <a:rPr lang="en-US" sz="2800" dirty="0" smtClean="0"/>
              <a:t>Salmonella Heidelberg</a:t>
            </a:r>
          </a:p>
          <a:p>
            <a:r>
              <a:rPr lang="en-US" sz="2800" dirty="0"/>
              <a:t>R</a:t>
            </a:r>
            <a:r>
              <a:rPr lang="en-US" sz="2800" dirty="0" smtClean="0"/>
              <a:t>esistant </a:t>
            </a:r>
            <a:r>
              <a:rPr lang="en-US" sz="2800" dirty="0"/>
              <a:t>to the antibiotics ampicillin, gentamicin, streptomycin, and tetracycline</a:t>
            </a:r>
          </a:p>
          <a:p>
            <a:endParaRPr lang="en-US" sz="2800" dirty="0"/>
          </a:p>
        </p:txBody>
      </p:sp>
      <p:pic>
        <p:nvPicPr>
          <p:cNvPr id="5" name="Content Placeholder 4" descr="imgres-5.jpeg"/>
          <p:cNvPicPr>
            <a:picLocks noGrp="1" noChangeAspect="1"/>
          </p:cNvPicPr>
          <p:nvPr>
            <p:ph sz="half" idx="2"/>
          </p:nvPr>
        </p:nvPicPr>
        <p:blipFill>
          <a:blip r:embed="rId2">
            <a:extLst>
              <a:ext uri="{28A0092B-C50C-407E-A947-70E740481C1C}">
                <a14:useLocalDpi xmlns:a14="http://schemas.microsoft.com/office/drawing/2010/main" val="0"/>
              </a:ext>
            </a:extLst>
          </a:blip>
          <a:srcRect l="15393" r="15393"/>
          <a:stretch>
            <a:fillRect/>
          </a:stretch>
        </p:blipFill>
        <p:spPr/>
      </p:pic>
    </p:spTree>
    <p:extLst>
      <p:ext uri="{BB962C8B-B14F-4D97-AF65-F5344CB8AC3E}">
        <p14:creationId xmlns:p14="http://schemas.microsoft.com/office/powerpoint/2010/main" val="419318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Antibiotic Resistance</a:t>
            </a:r>
            <a:endParaRPr lang="en-US" dirty="0"/>
          </a:p>
        </p:txBody>
      </p:sp>
      <p:sp>
        <p:nvSpPr>
          <p:cNvPr id="6" name="Content Placeholder 5"/>
          <p:cNvSpPr>
            <a:spLocks noGrp="1"/>
          </p:cNvSpPr>
          <p:nvPr>
            <p:ph idx="1"/>
          </p:nvPr>
        </p:nvSpPr>
        <p:spPr/>
        <p:txBody>
          <a:bodyPr/>
          <a:lstStyle/>
          <a:p>
            <a:r>
              <a:rPr lang="en-US" dirty="0" smtClean="0"/>
              <a:t>Increasing instances of antibiotic resistant pathogens in foodborne illness </a:t>
            </a:r>
          </a:p>
          <a:p>
            <a:r>
              <a:rPr lang="en-US" dirty="0" smtClean="0"/>
              <a:t>Increasing public health concerns regarding the use of antibiotics in animal production</a:t>
            </a:r>
          </a:p>
          <a:p>
            <a:r>
              <a:rPr lang="en-US" dirty="0" smtClean="0"/>
              <a:t>FDA Draft Guidance: The </a:t>
            </a:r>
            <a:r>
              <a:rPr lang="en-US" dirty="0"/>
              <a:t>Judicious Use of Medically Important Antimicrobial Drugs in Food-Producing </a:t>
            </a:r>
            <a:r>
              <a:rPr lang="en-US" dirty="0" smtClean="0"/>
              <a:t>Animals</a:t>
            </a:r>
            <a:endParaRPr lang="en-US" dirty="0"/>
          </a:p>
        </p:txBody>
      </p:sp>
    </p:spTree>
    <p:extLst>
      <p:ext uri="{BB962C8B-B14F-4D97-AF65-F5344CB8AC3E}">
        <p14:creationId xmlns:p14="http://schemas.microsoft.com/office/powerpoint/2010/main" val="3194899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 Levels in Meat</a:t>
            </a:r>
            <a:endParaRPr lang="en-US" dirty="0"/>
          </a:p>
        </p:txBody>
      </p:sp>
      <p:sp>
        <p:nvSpPr>
          <p:cNvPr id="3" name="Content Placeholder 2"/>
          <p:cNvSpPr>
            <a:spLocks noGrp="1"/>
          </p:cNvSpPr>
          <p:nvPr>
            <p:ph idx="1"/>
          </p:nvPr>
        </p:nvSpPr>
        <p:spPr/>
        <p:txBody>
          <a:bodyPr/>
          <a:lstStyle/>
          <a:p>
            <a:r>
              <a:rPr lang="en-US" dirty="0" smtClean="0"/>
              <a:t>FDA published a notice increasing the residue allowances of progesterone in beef and lamb </a:t>
            </a:r>
          </a:p>
          <a:p>
            <a:r>
              <a:rPr lang="en-US" dirty="0" smtClean="0"/>
              <a:t>The tolerance remains the same, but the new numbers are based on revised daily consumption values</a:t>
            </a:r>
            <a:endParaRPr lang="en-US" dirty="0"/>
          </a:p>
        </p:txBody>
      </p:sp>
    </p:spTree>
    <p:extLst>
      <p:ext uri="{BB962C8B-B14F-4D97-AF65-F5344CB8AC3E}">
        <p14:creationId xmlns:p14="http://schemas.microsoft.com/office/powerpoint/2010/main" val="12463891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owerfulpeopleinfood_alicewaters_flickr-david_sifry.jpe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816928" y="344570"/>
            <a:ext cx="2884713" cy="1923142"/>
          </a:xfrm>
          <a:prstGeom prst="rect">
            <a:avLst/>
          </a:prstGeom>
        </p:spPr>
      </p:pic>
      <p:sp>
        <p:nvSpPr>
          <p:cNvPr id="2" name="Title 1"/>
          <p:cNvSpPr>
            <a:spLocks noGrp="1"/>
          </p:cNvSpPr>
          <p:nvPr>
            <p:ph type="title"/>
          </p:nvPr>
        </p:nvSpPr>
        <p:spPr>
          <a:xfrm>
            <a:off x="4816928" y="2630714"/>
            <a:ext cx="1805215" cy="1469572"/>
          </a:xfrm>
        </p:spPr>
        <p:txBody>
          <a:bodyPr>
            <a:normAutofit/>
          </a:bodyPr>
          <a:lstStyle/>
          <a:p>
            <a:r>
              <a:rPr lang="en-US" dirty="0" smtClean="0"/>
              <a:t>Food Activists</a:t>
            </a:r>
            <a:endParaRPr lang="en-US" dirty="0"/>
          </a:p>
        </p:txBody>
      </p:sp>
      <p:pic>
        <p:nvPicPr>
          <p:cNvPr id="7" name="Picture Placeholder 6" descr="michael-pollan-highres-1.jpeg"/>
          <p:cNvPicPr>
            <a:picLocks noGrp="1" noChangeAspect="1"/>
          </p:cNvPicPr>
          <p:nvPr>
            <p:ph type="pic" idx="1"/>
          </p:nvPr>
        </p:nvPicPr>
        <p:blipFill>
          <a:blip r:embed="rId3">
            <a:extLst>
              <a:ext uri="{28A0092B-C50C-407E-A947-70E740481C1C}">
                <a14:useLocalDpi xmlns:a14="http://schemas.microsoft.com/office/drawing/2010/main" val="0"/>
              </a:ext>
            </a:extLst>
          </a:blip>
          <a:srcRect l="-1322" r="-1322"/>
          <a:stretch>
            <a:fillRect/>
          </a:stretch>
        </p:blipFill>
        <p:spPr>
          <a:xfrm>
            <a:off x="277813" y="2365375"/>
            <a:ext cx="4240212" cy="4187825"/>
          </a:xfrm>
        </p:spPr>
      </p:pic>
      <p:sp>
        <p:nvSpPr>
          <p:cNvPr id="4" name="Text Placeholder 3"/>
          <p:cNvSpPr>
            <a:spLocks noGrp="1"/>
          </p:cNvSpPr>
          <p:nvPr>
            <p:ph type="body" sz="half" idx="2"/>
          </p:nvPr>
        </p:nvSpPr>
        <p:spPr>
          <a:xfrm>
            <a:off x="4816928" y="4299857"/>
            <a:ext cx="3982358" cy="1843768"/>
          </a:xfrm>
        </p:spPr>
        <p:txBody>
          <a:bodyPr>
            <a:noAutofit/>
          </a:bodyPr>
          <a:lstStyle/>
          <a:p>
            <a:r>
              <a:rPr lang="en-US" sz="2400" dirty="0" smtClean="0"/>
              <a:t>Stimulating the conversation about food as well as the law and policy that affects our food system</a:t>
            </a:r>
            <a:endParaRPr lang="en-US" sz="2400" dirty="0"/>
          </a:p>
        </p:txBody>
      </p:sp>
      <p:pic>
        <p:nvPicPr>
          <p:cNvPr id="12" name="Picture Placeholder 11" descr="powerful-people-food-24.jpeg"/>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6355" r="16355"/>
          <a:stretch>
            <a:fillRect/>
          </a:stretch>
        </p:blipFill>
        <p:spPr/>
      </p:pic>
      <p:pic>
        <p:nvPicPr>
          <p:cNvPr id="9" name="Picture Placeholder 8" descr="imgres.jpeg"/>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1554" b="1554"/>
          <a:stretch>
            <a:fillRect/>
          </a:stretch>
        </p:blipFill>
        <p:spPr/>
      </p:pic>
      <p:pic>
        <p:nvPicPr>
          <p:cNvPr id="14" name="Picture 13" descr="0901p86a-marion-nestle-l.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9143" y="1548947"/>
            <a:ext cx="2050143" cy="2050143"/>
          </a:xfrm>
          <a:prstGeom prst="rect">
            <a:avLst/>
          </a:prstGeom>
        </p:spPr>
      </p:pic>
    </p:spTree>
    <p:extLst>
      <p:ext uri="{BB962C8B-B14F-4D97-AF65-F5344CB8AC3E}">
        <p14:creationId xmlns:p14="http://schemas.microsoft.com/office/powerpoint/2010/main" val="358328176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 to children</a:t>
            </a:r>
            <a:endParaRPr lang="en-US" dirty="0"/>
          </a:p>
        </p:txBody>
      </p:sp>
      <p:pic>
        <p:nvPicPr>
          <p:cNvPr id="5" name="Content Placeholder 4" descr="images.jpeg"/>
          <p:cNvPicPr>
            <a:picLocks noGrp="1" noChangeAspect="1"/>
          </p:cNvPicPr>
          <p:nvPr>
            <p:ph sz="half" idx="1"/>
          </p:nvPr>
        </p:nvPicPr>
        <p:blipFill>
          <a:blip r:embed="rId2">
            <a:extLst>
              <a:ext uri="{28A0092B-C50C-407E-A947-70E740481C1C}">
                <a14:useLocalDpi xmlns:a14="http://schemas.microsoft.com/office/drawing/2010/main" val="0"/>
              </a:ext>
            </a:extLst>
          </a:blip>
          <a:srcRect l="16914" r="16914"/>
          <a:stretch>
            <a:fillRect/>
          </a:stretch>
        </p:blipFill>
        <p:spPr/>
      </p:pic>
      <p:sp>
        <p:nvSpPr>
          <p:cNvPr id="4" name="Content Placeholder 3"/>
          <p:cNvSpPr>
            <a:spLocks noGrp="1"/>
          </p:cNvSpPr>
          <p:nvPr>
            <p:ph sz="half" idx="2"/>
          </p:nvPr>
        </p:nvSpPr>
        <p:spPr/>
        <p:txBody>
          <a:bodyPr/>
          <a:lstStyle/>
          <a:p>
            <a:r>
              <a:rPr lang="en-US" sz="2400" dirty="0"/>
              <a:t>FTC efforts to establish </a:t>
            </a:r>
            <a:r>
              <a:rPr lang="en-US" sz="2400" i="1" dirty="0"/>
              <a:t>voluntary</a:t>
            </a:r>
            <a:r>
              <a:rPr lang="en-US" sz="2400" dirty="0"/>
              <a:t> guidelines for advertising food to children</a:t>
            </a:r>
          </a:p>
          <a:p>
            <a:r>
              <a:rPr lang="en-US" sz="2400" dirty="0"/>
              <a:t>Industry </a:t>
            </a:r>
            <a:r>
              <a:rPr lang="en-US" sz="2400" dirty="0" smtClean="0"/>
              <a:t>objections</a:t>
            </a:r>
          </a:p>
          <a:p>
            <a:r>
              <a:rPr lang="en-US" sz="2400" dirty="0"/>
              <a:t>Revised guidelines to apply only children under age 11</a:t>
            </a:r>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32365815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Cuts? </a:t>
            </a:r>
            <a:endParaRPr lang="en-US" dirty="0"/>
          </a:p>
        </p:txBody>
      </p:sp>
      <p:sp>
        <p:nvSpPr>
          <p:cNvPr id="3" name="Content Placeholder 2"/>
          <p:cNvSpPr>
            <a:spLocks noGrp="1"/>
          </p:cNvSpPr>
          <p:nvPr>
            <p:ph sz="half" idx="1"/>
          </p:nvPr>
        </p:nvSpPr>
        <p:spPr/>
        <p:txBody>
          <a:bodyPr>
            <a:normAutofit/>
          </a:bodyPr>
          <a:lstStyle/>
          <a:p>
            <a:r>
              <a:rPr lang="en-US" sz="2400" dirty="0" smtClean="0"/>
              <a:t>FDA food safety inspections?</a:t>
            </a:r>
          </a:p>
          <a:p>
            <a:r>
              <a:rPr lang="en-US" sz="2400" dirty="0" smtClean="0"/>
              <a:t>Local food programs?</a:t>
            </a:r>
          </a:p>
          <a:p>
            <a:r>
              <a:rPr lang="en-US" sz="2400" dirty="0" smtClean="0"/>
              <a:t>Research?</a:t>
            </a:r>
          </a:p>
          <a:p>
            <a:r>
              <a:rPr lang="en-US" sz="2400" dirty="0" smtClean="0"/>
              <a:t>Food assistance?  Child lunch programs?</a:t>
            </a:r>
          </a:p>
          <a:p>
            <a:r>
              <a:rPr lang="en-US" sz="2400" dirty="0" smtClean="0"/>
              <a:t>Food aid to countries experiencing famine? </a:t>
            </a:r>
            <a:endParaRPr lang="en-US" sz="2400" dirty="0"/>
          </a:p>
        </p:txBody>
      </p:sp>
      <p:pic>
        <p:nvPicPr>
          <p:cNvPr id="5" name="Content Placeholder 4" descr="medicaid-budget-cuts.jpeg"/>
          <p:cNvPicPr>
            <a:picLocks noGrp="1" noChangeAspect="1"/>
          </p:cNvPicPr>
          <p:nvPr>
            <p:ph sz="half" idx="2"/>
          </p:nvPr>
        </p:nvPicPr>
        <p:blipFill>
          <a:blip r:embed="rId2">
            <a:extLst>
              <a:ext uri="{28A0092B-C50C-407E-A947-70E740481C1C}">
                <a14:useLocalDpi xmlns:a14="http://schemas.microsoft.com/office/drawing/2010/main" val="0"/>
              </a:ext>
            </a:extLst>
          </a:blip>
          <a:srcRect l="21221" r="21221"/>
          <a:stretch>
            <a:fillRect/>
          </a:stretch>
        </p:blipFill>
        <p:spPr/>
      </p:pic>
    </p:spTree>
    <p:extLst>
      <p:ext uri="{BB962C8B-B14F-4D97-AF65-F5344CB8AC3E}">
        <p14:creationId xmlns:p14="http://schemas.microsoft.com/office/powerpoint/2010/main" val="154193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69404" y="2086429"/>
            <a:ext cx="3898272" cy="1052285"/>
          </a:xfrm>
        </p:spPr>
        <p:txBody>
          <a:bodyPr>
            <a:normAutofit/>
          </a:bodyPr>
          <a:lstStyle/>
          <a:p>
            <a:r>
              <a:rPr lang="en-US" sz="2800" dirty="0" smtClean="0"/>
              <a:t>“An Open Letter to the Next Farmer in Chief”</a:t>
            </a:r>
            <a:endParaRPr lang="en-US" sz="2800" dirty="0"/>
          </a:p>
        </p:txBody>
      </p:sp>
      <p:pic>
        <p:nvPicPr>
          <p:cNvPr id="3" name="Picture Placeholder 2" descr="farmer.jpeg"/>
          <p:cNvPicPr>
            <a:picLocks noGrp="1" noChangeAspect="1"/>
          </p:cNvPicPr>
          <p:nvPr>
            <p:ph type="pic" idx="1"/>
          </p:nvPr>
        </p:nvPicPr>
        <p:blipFill>
          <a:blip r:embed="rId2">
            <a:extLst>
              <a:ext uri="{28A0092B-C50C-407E-A947-70E740481C1C}">
                <a14:useLocalDpi xmlns:a14="http://schemas.microsoft.com/office/drawing/2010/main" val="0"/>
              </a:ext>
            </a:extLst>
          </a:blip>
          <a:srcRect l="17552" r="17552"/>
          <a:stretch>
            <a:fillRect/>
          </a:stretch>
        </p:blipFill>
        <p:spPr/>
      </p:pic>
      <p:sp>
        <p:nvSpPr>
          <p:cNvPr id="8" name="Content Placeholder 7"/>
          <p:cNvSpPr>
            <a:spLocks noGrp="1"/>
          </p:cNvSpPr>
          <p:nvPr>
            <p:ph type="body" sz="half" idx="2"/>
          </p:nvPr>
        </p:nvSpPr>
        <p:spPr/>
        <p:txBody>
          <a:bodyPr>
            <a:noAutofit/>
          </a:bodyPr>
          <a:lstStyle/>
          <a:p>
            <a:r>
              <a:rPr lang="en-US" sz="2400" dirty="0" smtClean="0"/>
              <a:t>By Michael </a:t>
            </a:r>
            <a:r>
              <a:rPr lang="en-US" sz="2400" dirty="0" err="1" smtClean="0"/>
              <a:t>Pollan</a:t>
            </a:r>
            <a:endParaRPr lang="en-US" sz="2400" dirty="0" smtClean="0"/>
          </a:p>
          <a:p>
            <a:endParaRPr lang="en-US" sz="2400" dirty="0"/>
          </a:p>
          <a:p>
            <a:r>
              <a:rPr lang="en-US" sz="2400" dirty="0" smtClean="0"/>
              <a:t>New York Times Magazine, The Food Issue</a:t>
            </a:r>
          </a:p>
          <a:p>
            <a:r>
              <a:rPr lang="en-US" sz="2400" dirty="0" smtClean="0"/>
              <a:t>Sunday, October 12, 2008</a:t>
            </a:r>
            <a:endParaRPr lang="en-US" sz="2400" dirty="0"/>
          </a:p>
        </p:txBody>
      </p:sp>
    </p:spTree>
    <p:extLst>
      <p:ext uri="{BB962C8B-B14F-4D97-AF65-F5344CB8AC3E}">
        <p14:creationId xmlns:p14="http://schemas.microsoft.com/office/powerpoint/2010/main" val="10918733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Concerns about Change</a:t>
            </a:r>
            <a:endParaRPr lang="en-US" dirty="0"/>
          </a:p>
        </p:txBody>
      </p:sp>
      <p:sp>
        <p:nvSpPr>
          <p:cNvPr id="9" name="Content Placeholder 8"/>
          <p:cNvSpPr>
            <a:spLocks noGrp="1"/>
          </p:cNvSpPr>
          <p:nvPr>
            <p:ph idx="1"/>
          </p:nvPr>
        </p:nvSpPr>
        <p:spPr/>
        <p:txBody>
          <a:bodyPr>
            <a:normAutofit fontScale="92500" lnSpcReduction="20000"/>
          </a:bodyPr>
          <a:lstStyle/>
          <a:p>
            <a:r>
              <a:rPr lang="en-US" dirty="0"/>
              <a:t>In 2007, U.S. farms </a:t>
            </a:r>
            <a:r>
              <a:rPr lang="en-US" dirty="0" smtClean="0"/>
              <a:t>produced and sold </a:t>
            </a:r>
            <a:r>
              <a:rPr lang="en-US" dirty="0"/>
              <a:t>$297 billion in agricultural products while incurring $241 billion in production </a:t>
            </a:r>
            <a:r>
              <a:rPr lang="en-US" dirty="0" smtClean="0"/>
              <a:t>expenses; </a:t>
            </a:r>
          </a:p>
          <a:p>
            <a:r>
              <a:rPr lang="en-US" dirty="0" smtClean="0"/>
              <a:t>Income </a:t>
            </a:r>
            <a:r>
              <a:rPr lang="en-US" dirty="0"/>
              <a:t>from sales increased </a:t>
            </a:r>
            <a:r>
              <a:rPr lang="en-US" dirty="0" smtClean="0"/>
              <a:t>48 percent </a:t>
            </a:r>
            <a:r>
              <a:rPr lang="en-US" dirty="0"/>
              <a:t>between 2002 and 2007, while production expenses increased </a:t>
            </a:r>
            <a:r>
              <a:rPr lang="en-US" dirty="0" smtClean="0"/>
              <a:t>39 percent; </a:t>
            </a:r>
          </a:p>
          <a:p>
            <a:r>
              <a:rPr lang="en-US" dirty="0" smtClean="0"/>
              <a:t>In </a:t>
            </a:r>
            <a:r>
              <a:rPr lang="en-US" dirty="0"/>
              <a:t>addition to receipts from sales, U.S. farms also received $8 </a:t>
            </a:r>
            <a:r>
              <a:rPr lang="en-US" dirty="0" smtClean="0"/>
              <a:t>billion </a:t>
            </a:r>
            <a:r>
              <a:rPr lang="en-US" dirty="0"/>
              <a:t>in government payments and $10 billion in farm-related income in </a:t>
            </a:r>
            <a:r>
              <a:rPr lang="en-US" dirty="0" smtClean="0"/>
              <a:t>2007.</a:t>
            </a:r>
            <a:endParaRPr lang="en-US" dirty="0"/>
          </a:p>
        </p:txBody>
      </p:sp>
    </p:spTree>
    <p:extLst>
      <p:ext uri="{BB962C8B-B14F-4D97-AF65-F5344CB8AC3E}">
        <p14:creationId xmlns:p14="http://schemas.microsoft.com/office/powerpoint/2010/main" val="37720861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8474" y="484093"/>
            <a:ext cx="7556313" cy="1275763"/>
          </a:xfrm>
        </p:spPr>
        <p:txBody>
          <a:bodyPr/>
          <a:lstStyle/>
          <a:p>
            <a:r>
              <a:rPr lang="en-US" dirty="0" smtClean="0"/>
              <a:t>Concerns of Commercial Agriculture</a:t>
            </a:r>
            <a:endParaRPr lang="en-US" dirty="0"/>
          </a:p>
        </p:txBody>
      </p:sp>
      <p:sp>
        <p:nvSpPr>
          <p:cNvPr id="6" name="Content Placeholder 5"/>
          <p:cNvSpPr>
            <a:spLocks noGrp="1"/>
          </p:cNvSpPr>
          <p:nvPr>
            <p:ph sz="half" idx="1"/>
          </p:nvPr>
        </p:nvSpPr>
        <p:spPr/>
        <p:txBody>
          <a:bodyPr>
            <a:normAutofit fontScale="92500" lnSpcReduction="20000"/>
          </a:bodyPr>
          <a:lstStyle/>
          <a:p>
            <a:r>
              <a:rPr lang="en-US" sz="2400" dirty="0" smtClean="0"/>
              <a:t>In </a:t>
            </a:r>
            <a:r>
              <a:rPr lang="en-US" sz="2400" dirty="0"/>
              <a:t>2007, just 125,000 farms produced 75 percent </a:t>
            </a:r>
            <a:r>
              <a:rPr lang="en-US" sz="2400" dirty="0" smtClean="0"/>
              <a:t>of </a:t>
            </a:r>
            <a:r>
              <a:rPr lang="en-US" sz="2400" dirty="0"/>
              <a:t>U.S. agricultural </a:t>
            </a:r>
            <a:r>
              <a:rPr lang="en-US" sz="2400" dirty="0" smtClean="0"/>
              <a:t>production;</a:t>
            </a:r>
          </a:p>
          <a:p>
            <a:r>
              <a:rPr lang="en-US" sz="2400" dirty="0" smtClean="0"/>
              <a:t>Farms </a:t>
            </a:r>
            <a:r>
              <a:rPr lang="en-US" sz="2400" dirty="0"/>
              <a:t>with more than $1 million in sales produced 59 </a:t>
            </a:r>
            <a:r>
              <a:rPr lang="en-US" sz="2400" dirty="0" smtClean="0"/>
              <a:t>percent;</a:t>
            </a:r>
          </a:p>
          <a:p>
            <a:r>
              <a:rPr lang="en-US" sz="2400" dirty="0" smtClean="0"/>
              <a:t>Most of these farms operated using the conventional industrialized practices criticized by </a:t>
            </a:r>
            <a:r>
              <a:rPr lang="en-US" sz="2400" dirty="0" err="1" smtClean="0"/>
              <a:t>Pollan</a:t>
            </a:r>
            <a:r>
              <a:rPr lang="en-US" sz="2400" dirty="0" smtClean="0"/>
              <a:t>.</a:t>
            </a:r>
            <a:endParaRPr lang="en-US" sz="2400" dirty="0"/>
          </a:p>
        </p:txBody>
      </p:sp>
      <p:pic>
        <p:nvPicPr>
          <p:cNvPr id="2" name="Content Placeholder 1" descr="w-meat2-harvester.jpeg"/>
          <p:cNvPicPr>
            <a:picLocks noGrp="1" noChangeAspect="1"/>
          </p:cNvPicPr>
          <p:nvPr>
            <p:ph sz="half" idx="2"/>
          </p:nvPr>
        </p:nvPicPr>
        <p:blipFill>
          <a:blip r:embed="rId2">
            <a:extLst>
              <a:ext uri="{28A0092B-C50C-407E-A947-70E740481C1C}">
                <a14:useLocalDpi xmlns:a14="http://schemas.microsoft.com/office/drawing/2010/main" val="0"/>
              </a:ext>
            </a:extLst>
          </a:blip>
          <a:srcRect l="20432" r="20432"/>
          <a:stretch>
            <a:fillRect/>
          </a:stretch>
        </p:blipFill>
        <p:spPr/>
      </p:pic>
    </p:spTree>
    <p:extLst>
      <p:ext uri="{BB962C8B-B14F-4D97-AF65-F5344CB8AC3E}">
        <p14:creationId xmlns:p14="http://schemas.microsoft.com/office/powerpoint/2010/main" val="36819123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Processed Food Industry</a:t>
            </a:r>
            <a:endParaRPr lang="en-US" dirty="0"/>
          </a:p>
        </p:txBody>
      </p:sp>
      <p:pic>
        <p:nvPicPr>
          <p:cNvPr id="13" name="Content Placeholder 12" descr="fortune500-biz.jpg"/>
          <p:cNvPicPr>
            <a:picLocks noGrp="1" noChangeAspect="1"/>
          </p:cNvPicPr>
          <p:nvPr>
            <p:ph sz="half" idx="1"/>
          </p:nvPr>
        </p:nvPicPr>
        <p:blipFill>
          <a:blip r:embed="rId2">
            <a:extLst>
              <a:ext uri="{28A0092B-C50C-407E-A947-70E740481C1C}">
                <a14:useLocalDpi xmlns:a14="http://schemas.microsoft.com/office/drawing/2010/main" val="0"/>
              </a:ext>
            </a:extLst>
          </a:blip>
          <a:srcRect t="7552" b="7552"/>
          <a:stretch>
            <a:fillRect/>
          </a:stretch>
        </p:blipFill>
        <p:spPr/>
      </p:pic>
      <p:sp>
        <p:nvSpPr>
          <p:cNvPr id="12" name="Content Placeholder 11"/>
          <p:cNvSpPr>
            <a:spLocks noGrp="1"/>
          </p:cNvSpPr>
          <p:nvPr>
            <p:ph sz="half" idx="2"/>
          </p:nvPr>
        </p:nvSpPr>
        <p:spPr/>
        <p:txBody>
          <a:bodyPr/>
          <a:lstStyle/>
          <a:p>
            <a:r>
              <a:rPr lang="en-US" sz="2000" dirty="0"/>
              <a:t>In 2004, Reuters reported that food processing was one of the largest manufacturing sectors in the United States; accounting for approximately 10% of all manufacturing shipments by value </a:t>
            </a:r>
          </a:p>
          <a:p>
            <a:r>
              <a:rPr lang="en-US" sz="2000" dirty="0"/>
              <a:t>In 2006, the value of food shipments was $538 billion</a:t>
            </a:r>
          </a:p>
          <a:p>
            <a:endParaRPr lang="en-US" dirty="0"/>
          </a:p>
          <a:p>
            <a:endParaRPr lang="en-US" dirty="0"/>
          </a:p>
        </p:txBody>
      </p:sp>
    </p:spTree>
    <p:extLst>
      <p:ext uri="{BB962C8B-B14F-4D97-AF65-F5344CB8AC3E}">
        <p14:creationId xmlns:p14="http://schemas.microsoft.com/office/powerpoint/2010/main" val="13558004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Financial Crisis</a:t>
            </a:r>
            <a:endParaRPr lang="en-US" dirty="0"/>
          </a:p>
        </p:txBody>
      </p:sp>
      <p:pic>
        <p:nvPicPr>
          <p:cNvPr id="13" name="Content Placeholder 12" descr="VI2008092403884.jpeg"/>
          <p:cNvPicPr>
            <a:picLocks noGrp="1" noChangeAspect="1"/>
          </p:cNvPicPr>
          <p:nvPr>
            <p:ph sz="half" idx="1"/>
          </p:nvPr>
        </p:nvPicPr>
        <p:blipFill>
          <a:blip r:embed="rId2">
            <a:extLst>
              <a:ext uri="{28A0092B-C50C-407E-A947-70E740481C1C}">
                <a14:useLocalDpi xmlns:a14="http://schemas.microsoft.com/office/drawing/2010/main" val="0"/>
              </a:ext>
            </a:extLst>
          </a:blip>
          <a:srcRect t="15393" b="15393"/>
          <a:stretch>
            <a:fillRect/>
          </a:stretch>
        </p:blipFill>
        <p:spPr/>
      </p:pic>
      <p:sp>
        <p:nvSpPr>
          <p:cNvPr id="10" name="Content Placeholder 9"/>
          <p:cNvSpPr>
            <a:spLocks noGrp="1"/>
          </p:cNvSpPr>
          <p:nvPr>
            <p:ph sz="half" idx="15"/>
          </p:nvPr>
        </p:nvSpPr>
        <p:spPr>
          <a:xfrm>
            <a:off x="498518" y="2793999"/>
            <a:ext cx="3657600" cy="3332163"/>
          </a:xfrm>
        </p:spPr>
        <p:txBody>
          <a:bodyPr>
            <a:normAutofit/>
          </a:bodyPr>
          <a:lstStyle/>
          <a:p>
            <a:r>
              <a:rPr lang="en-US" sz="2400" dirty="0" smtClean="0"/>
              <a:t>The fall of 2008 was marked by indications of a financial crisis that muted talk of almost all other issues</a:t>
            </a:r>
            <a:endParaRPr lang="en-US" sz="2400" dirty="0"/>
          </a:p>
        </p:txBody>
      </p:sp>
      <p:pic>
        <p:nvPicPr>
          <p:cNvPr id="14" name="Content Placeholder 13" descr="VI2008111201324.jpeg"/>
          <p:cNvPicPr>
            <a:picLocks noGrp="1" noChangeAspect="1"/>
          </p:cNvPicPr>
          <p:nvPr>
            <p:ph sz="half" idx="16"/>
          </p:nvPr>
        </p:nvPicPr>
        <p:blipFill>
          <a:blip r:embed="rId3">
            <a:extLst>
              <a:ext uri="{28A0092B-C50C-407E-A947-70E740481C1C}">
                <a14:useLocalDpi xmlns:a14="http://schemas.microsoft.com/office/drawing/2010/main" val="0"/>
              </a:ext>
            </a:extLst>
          </a:blip>
          <a:srcRect t="9964" b="9964"/>
          <a:stretch>
            <a:fillRect/>
          </a:stretch>
        </p:blipFill>
        <p:spPr/>
      </p:pic>
    </p:spTree>
    <p:extLst>
      <p:ext uri="{BB962C8B-B14F-4D97-AF65-F5344CB8AC3E}">
        <p14:creationId xmlns:p14="http://schemas.microsoft.com/office/powerpoint/2010/main" val="706620468"/>
      </p:ext>
    </p:extLst>
  </p:cSld>
  <p:clrMapOvr>
    <a:masterClrMapping/>
  </p:clrMapOvr>
</p:sld>
</file>

<file path=ppt/theme/theme1.xml><?xml version="1.0" encoding="utf-8"?>
<a:theme xmlns:a="http://schemas.openxmlformats.org/drawingml/2006/main" name="Advantage">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8272</TotalTime>
  <Words>1376</Words>
  <Application>Microsoft Macintosh PowerPoint</Application>
  <PresentationFormat>On-screen Show (4:3)</PresentationFormat>
  <Paragraphs>137</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Advantage</vt:lpstr>
      <vt:lpstr>The Obama Administration:  Agricultural/Food Law Developments</vt:lpstr>
      <vt:lpstr>Distinguishing Initiatives</vt:lpstr>
      <vt:lpstr>Considering the context of the 2008 election:  Emerging areas of interest  in our food system</vt:lpstr>
      <vt:lpstr>Food Activists</vt:lpstr>
      <vt:lpstr>“An Open Letter to the Next Farmer in Chief”</vt:lpstr>
      <vt:lpstr>Concerns about Change</vt:lpstr>
      <vt:lpstr>Concerns of Commercial Agriculture</vt:lpstr>
      <vt:lpstr>Processed Food Industry</vt:lpstr>
      <vt:lpstr>Financial Crisis</vt:lpstr>
      <vt:lpstr>President Obama was elected in November 2008 and was sworn in as the 44th President of the United States on January 20, 2009</vt:lpstr>
      <vt:lpstr>Obama Administration Food Initiatives</vt:lpstr>
      <vt:lpstr>Promoting Local Food Systems:</vt:lpstr>
      <vt:lpstr>High Profile Gardening at the Whitehouse and the USDA</vt:lpstr>
      <vt:lpstr>Criticisms to WH Organic Garden</vt:lpstr>
      <vt:lpstr>Slight Shift in View of Organic Agriculture</vt:lpstr>
      <vt:lpstr>Know Your Farmer,  Know Your Food</vt:lpstr>
      <vt:lpstr>Connecting Local Food to Economic Growth  </vt:lpstr>
      <vt:lpstr>Opposition</vt:lpstr>
      <vt:lpstr>Encouraging Food Hubs</vt:lpstr>
      <vt:lpstr>USDA Collaboration</vt:lpstr>
      <vt:lpstr>Additional Efforts to Promote Local Food Systems</vt:lpstr>
      <vt:lpstr>PowerPoint Presentation</vt:lpstr>
      <vt:lpstr>Prevention Strategy:                      Dr. Margaret Hamburg  </vt:lpstr>
      <vt:lpstr>Support for New FDA Legislation</vt:lpstr>
      <vt:lpstr>PowerPoint Presentation</vt:lpstr>
      <vt:lpstr>“Downer Cows” and BSE Concerns</vt:lpstr>
      <vt:lpstr>Expanded definition of adulterants in meat</vt:lpstr>
      <vt:lpstr>Country of origin labeling for meat products</vt:lpstr>
      <vt:lpstr>PowerPoint Presentation</vt:lpstr>
      <vt:lpstr>Task Force on Childhood Obesity</vt:lpstr>
      <vt:lpstr>Michele Obama: Let’s Move</vt:lpstr>
      <vt:lpstr>Let’s Move Efforts </vt:lpstr>
      <vt:lpstr>My Plate</vt:lpstr>
      <vt:lpstr>Food Deserts</vt:lpstr>
      <vt:lpstr>“Push Back”</vt:lpstr>
      <vt:lpstr>Antibiotic Use in Livestock Production  </vt:lpstr>
      <vt:lpstr>Cargill Ground Turkey</vt:lpstr>
      <vt:lpstr>Antibiotic Resistance</vt:lpstr>
      <vt:lpstr>Hormone Levels in Meat</vt:lpstr>
      <vt:lpstr>Advertising to children</vt:lpstr>
      <vt:lpstr>Budget Cuts?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Developments in Food Law</dc:title>
  <dc:creator>SUSAN SCHNEIDER</dc:creator>
  <cp:lastModifiedBy>SUSAN SCHNEIDER</cp:lastModifiedBy>
  <cp:revision>76</cp:revision>
  <dcterms:created xsi:type="dcterms:W3CDTF">2011-10-20T19:01:11Z</dcterms:created>
  <dcterms:modified xsi:type="dcterms:W3CDTF">2012-01-10T01:01:04Z</dcterms:modified>
</cp:coreProperties>
</file>